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80"/>
  </p:notesMasterIdLst>
  <p:sldIdLst>
    <p:sldId id="479" r:id="rId2"/>
    <p:sldId id="382" r:id="rId3"/>
    <p:sldId id="383" r:id="rId4"/>
    <p:sldId id="467" r:id="rId5"/>
    <p:sldId id="388" r:id="rId6"/>
    <p:sldId id="468" r:id="rId7"/>
    <p:sldId id="389" r:id="rId8"/>
    <p:sldId id="390" r:id="rId9"/>
    <p:sldId id="391" r:id="rId10"/>
    <p:sldId id="392" r:id="rId11"/>
    <p:sldId id="393" r:id="rId12"/>
    <p:sldId id="469" r:id="rId13"/>
    <p:sldId id="396" r:id="rId14"/>
    <p:sldId id="397" r:id="rId15"/>
    <p:sldId id="398" r:id="rId16"/>
    <p:sldId id="470" r:id="rId17"/>
    <p:sldId id="400" r:id="rId18"/>
    <p:sldId id="401" r:id="rId19"/>
    <p:sldId id="402" r:id="rId20"/>
    <p:sldId id="403" r:id="rId21"/>
    <p:sldId id="404" r:id="rId22"/>
    <p:sldId id="405" r:id="rId23"/>
    <p:sldId id="407" r:id="rId24"/>
    <p:sldId id="471" r:id="rId25"/>
    <p:sldId id="406" r:id="rId26"/>
    <p:sldId id="408" r:id="rId27"/>
    <p:sldId id="409" r:id="rId28"/>
    <p:sldId id="410" r:id="rId29"/>
    <p:sldId id="411" r:id="rId30"/>
    <p:sldId id="475" r:id="rId31"/>
    <p:sldId id="420" r:id="rId32"/>
    <p:sldId id="421" r:id="rId33"/>
    <p:sldId id="422" r:id="rId34"/>
    <p:sldId id="423" r:id="rId35"/>
    <p:sldId id="412" r:id="rId36"/>
    <p:sldId id="482" r:id="rId37"/>
    <p:sldId id="480" r:id="rId38"/>
    <p:sldId id="481"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501" r:id="rId58"/>
    <p:sldId id="502" r:id="rId59"/>
    <p:sldId id="503" r:id="rId60"/>
    <p:sldId id="505" r:id="rId61"/>
    <p:sldId id="506" r:id="rId62"/>
    <p:sldId id="507" r:id="rId63"/>
    <p:sldId id="508" r:id="rId64"/>
    <p:sldId id="509" r:id="rId65"/>
    <p:sldId id="510" r:id="rId66"/>
    <p:sldId id="511" r:id="rId67"/>
    <p:sldId id="512" r:id="rId68"/>
    <p:sldId id="513" r:id="rId69"/>
    <p:sldId id="514" r:id="rId70"/>
    <p:sldId id="515" r:id="rId71"/>
    <p:sldId id="516" r:id="rId72"/>
    <p:sldId id="517" r:id="rId73"/>
    <p:sldId id="546" r:id="rId74"/>
    <p:sldId id="548" r:id="rId75"/>
    <p:sldId id="549" r:id="rId76"/>
    <p:sldId id="550" r:id="rId77"/>
    <p:sldId id="551" r:id="rId78"/>
    <p:sldId id="552" r:id="rId7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DC4FEBCB-11F9-42B3-9EA9-63D75884E9E7}">
          <p14:sldIdLst>
            <p14:sldId id="479"/>
            <p14:sldId id="382"/>
            <p14:sldId id="383"/>
            <p14:sldId id="467"/>
            <p14:sldId id="388"/>
            <p14:sldId id="468"/>
            <p14:sldId id="389"/>
            <p14:sldId id="390"/>
            <p14:sldId id="391"/>
            <p14:sldId id="392"/>
            <p14:sldId id="393"/>
            <p14:sldId id="469"/>
            <p14:sldId id="396"/>
            <p14:sldId id="397"/>
            <p14:sldId id="398"/>
            <p14:sldId id="470"/>
            <p14:sldId id="400"/>
            <p14:sldId id="401"/>
            <p14:sldId id="402"/>
            <p14:sldId id="403"/>
            <p14:sldId id="404"/>
            <p14:sldId id="405"/>
            <p14:sldId id="407"/>
            <p14:sldId id="471"/>
            <p14:sldId id="406"/>
            <p14:sldId id="408"/>
            <p14:sldId id="409"/>
            <p14:sldId id="410"/>
            <p14:sldId id="411"/>
            <p14:sldId id="475"/>
            <p14:sldId id="420"/>
            <p14:sldId id="421"/>
            <p14:sldId id="422"/>
            <p14:sldId id="423"/>
            <p14:sldId id="412"/>
            <p14:sldId id="482"/>
            <p14:sldId id="480"/>
            <p14:sldId id="481"/>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5"/>
            <p14:sldId id="506"/>
            <p14:sldId id="507"/>
            <p14:sldId id="508"/>
            <p14:sldId id="509"/>
            <p14:sldId id="510"/>
            <p14:sldId id="511"/>
            <p14:sldId id="512"/>
            <p14:sldId id="513"/>
            <p14:sldId id="514"/>
            <p14:sldId id="515"/>
            <p14:sldId id="516"/>
            <p14:sldId id="517"/>
            <p14:sldId id="546"/>
            <p14:sldId id="548"/>
            <p14:sldId id="549"/>
            <p14:sldId id="550"/>
            <p14:sldId id="551"/>
            <p14:sldId id="55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1" autoAdjust="0"/>
    <p:restoredTop sz="80392" autoAdjust="0"/>
  </p:normalViewPr>
  <p:slideViewPr>
    <p:cSldViewPr snapToGrid="0">
      <p:cViewPr varScale="1">
        <p:scale>
          <a:sx n="64" d="100"/>
          <a:sy n="64" d="100"/>
        </p:scale>
        <p:origin x="69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B369E2-FD5E-4D5E-8975-13B2DA3EDD9A}" type="datetimeFigureOut">
              <a:rPr lang="zh-TW" altLang="en-US" smtClean="0"/>
              <a:t>2020/3/10</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5324AC-84E8-4F55-A065-9CBEC88F6BCF}" type="slidenum">
              <a:rPr lang="zh-TW" altLang="en-US" smtClean="0"/>
              <a:t>‹#›</a:t>
            </a:fld>
            <a:endParaRPr lang="zh-TW" altLang="en-US"/>
          </a:p>
        </p:txBody>
      </p:sp>
    </p:spTree>
    <p:extLst>
      <p:ext uri="{BB962C8B-B14F-4D97-AF65-F5344CB8AC3E}">
        <p14:creationId xmlns:p14="http://schemas.microsoft.com/office/powerpoint/2010/main" val="392138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mozilla.org/zh-TW/docs/Web/HTTP/Methods/OPT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6B5324AC-84E8-4F55-A065-9CBEC88F6BCF}" type="slidenum">
              <a:rPr lang="zh-TW" altLang="en-US" smtClean="0"/>
              <a:t>1</a:t>
            </a:fld>
            <a:endParaRPr lang="zh-TW" altLang="en-US"/>
          </a:p>
        </p:txBody>
      </p:sp>
    </p:spTree>
    <p:extLst>
      <p:ext uri="{BB962C8B-B14F-4D97-AF65-F5344CB8AC3E}">
        <p14:creationId xmlns:p14="http://schemas.microsoft.com/office/powerpoint/2010/main" val="180698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每個人都有自己獨立的</a:t>
            </a:r>
            <a:r>
              <a:rPr lang="en-US" altLang="zh-TW" dirty="0" smtClean="0"/>
              <a:t>token,</a:t>
            </a:r>
            <a:r>
              <a:rPr lang="zh-TW" altLang="en-US" baseline="0" dirty="0" smtClean="0"/>
              <a:t> </a:t>
            </a:r>
            <a:r>
              <a:rPr lang="en-US" altLang="zh-TW" baseline="0" dirty="0" smtClean="0"/>
              <a:t>token</a:t>
            </a:r>
            <a:r>
              <a:rPr lang="zh-TW" altLang="en-US" baseline="0" dirty="0" smtClean="0"/>
              <a:t> 會更改</a:t>
            </a:r>
          </a:p>
          <a:p>
            <a:pPr lvl="0">
              <a:spcBef>
                <a:spcPts val="0"/>
              </a:spcBef>
              <a:buNone/>
            </a:pPr>
            <a:r>
              <a:rPr lang="zh-TW" altLang="en-US" dirty="0" smtClean="0"/>
              <a:t>ＤＥＭＯ ？</a:t>
            </a:r>
          </a:p>
        </p:txBody>
      </p:sp>
    </p:spTree>
    <p:extLst>
      <p:ext uri="{BB962C8B-B14F-4D97-AF65-F5344CB8AC3E}">
        <p14:creationId xmlns:p14="http://schemas.microsoft.com/office/powerpoint/2010/main" val="168777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72796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ltLang="zh-TW" sz="1200" b="0" i="0" kern="1200" dirty="0" smtClean="0">
                <a:solidFill>
                  <a:schemeClr val="tx1"/>
                </a:solidFill>
                <a:effectLst/>
                <a:latin typeface="+mn-lt"/>
                <a:ea typeface="+mn-ea"/>
                <a:cs typeface="+mn-cs"/>
              </a:rPr>
              <a:t>Requests is an elegant and simple HTTP library for Python</a:t>
            </a:r>
            <a:endParaRPr lang="zh-TW" altLang="en-US" sz="1200" b="0" i="0" kern="1200" dirty="0" smtClean="0">
              <a:solidFill>
                <a:schemeClr val="tx1"/>
              </a:solidFill>
              <a:effectLst/>
              <a:latin typeface="+mn-lt"/>
              <a:ea typeface="+mn-ea"/>
              <a:cs typeface="+mn-cs"/>
            </a:endParaRPr>
          </a:p>
          <a:p>
            <a:pPr lvl="0">
              <a:spcBef>
                <a:spcPts val="0"/>
              </a:spcBef>
              <a:buNone/>
            </a:pPr>
            <a:r>
              <a:rPr lang="zh-TW" altLang="en-US" dirty="0" smtClean="0"/>
              <a:t>是一個簡單的</a:t>
            </a:r>
            <a:r>
              <a:rPr lang="en-US" altLang="zh-TW" dirty="0" smtClean="0"/>
              <a:t>http</a:t>
            </a:r>
            <a:r>
              <a:rPr lang="zh-TW" altLang="en-US" dirty="0" smtClean="0"/>
              <a:t> </a:t>
            </a:r>
            <a:r>
              <a:rPr lang="en-US" altLang="zh-TW" dirty="0" smtClean="0"/>
              <a:t>library</a:t>
            </a:r>
          </a:p>
          <a:p>
            <a:pPr lvl="0">
              <a:spcBef>
                <a:spcPts val="0"/>
              </a:spcBef>
              <a:buNone/>
            </a:pPr>
            <a:endParaRPr lang="en-US" dirty="0" smtClean="0"/>
          </a:p>
          <a:p>
            <a:pPr lvl="0">
              <a:spcBef>
                <a:spcPts val="0"/>
              </a:spcBef>
              <a:buNone/>
            </a:pPr>
            <a:endParaRPr dirty="0"/>
          </a:p>
        </p:txBody>
      </p:sp>
    </p:spTree>
    <p:extLst>
      <p:ext uri="{BB962C8B-B14F-4D97-AF65-F5344CB8AC3E}">
        <p14:creationId xmlns:p14="http://schemas.microsoft.com/office/powerpoint/2010/main" val="162338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zh-TW" altLang="en-US" sz="1200" b="0" i="0" kern="1200" dirty="0" smtClean="0">
              <a:solidFill>
                <a:schemeClr val="tx1"/>
              </a:solidFill>
              <a:effectLst/>
              <a:latin typeface="+mn-lt"/>
              <a:ea typeface="+mn-ea"/>
              <a:cs typeface="+mn-cs"/>
            </a:endParaRPr>
          </a:p>
          <a:p>
            <a:r>
              <a:rPr lang="en-US" altLang="zh-TW" dirty="0" smtClean="0">
                <a:effectLst/>
              </a:rPr>
              <a:t>1</a:t>
            </a:r>
            <a:r>
              <a:rPr lang="zh-TW" altLang="en-US" dirty="0" smtClean="0">
                <a:effectLst/>
              </a:rPr>
              <a:t> </a:t>
            </a:r>
            <a:r>
              <a:rPr lang="en-US" altLang="zh-TW" dirty="0" smtClean="0">
                <a:effectLst/>
              </a:rPr>
              <a:t>GET</a:t>
            </a:r>
            <a:r>
              <a:rPr lang="zh-TW" altLang="en-US" dirty="0" smtClean="0">
                <a:effectLst/>
              </a:rPr>
              <a:t>请求指定的页面信息，并返回实体主体。</a:t>
            </a:r>
          </a:p>
          <a:p>
            <a:r>
              <a:rPr lang="en-US" altLang="zh-TW" dirty="0" smtClean="0">
                <a:effectLst/>
              </a:rPr>
              <a:t>2</a:t>
            </a:r>
            <a:r>
              <a:rPr lang="zh-TW" altLang="en-US" dirty="0" smtClean="0">
                <a:effectLst/>
              </a:rPr>
              <a:t> </a:t>
            </a:r>
            <a:r>
              <a:rPr lang="en-US" altLang="zh-TW" dirty="0" smtClean="0">
                <a:effectLst/>
              </a:rPr>
              <a:t>HEAD</a:t>
            </a:r>
            <a:r>
              <a:rPr lang="zh-TW" altLang="en-US" dirty="0" smtClean="0">
                <a:effectLst/>
              </a:rPr>
              <a:t>类似于</a:t>
            </a:r>
            <a:r>
              <a:rPr lang="en-US" altLang="zh-TW" dirty="0" smtClean="0">
                <a:effectLst/>
              </a:rPr>
              <a:t>get</a:t>
            </a:r>
            <a:r>
              <a:rPr lang="zh-TW" altLang="en-US" dirty="0" smtClean="0">
                <a:effectLst/>
              </a:rPr>
              <a:t>请求，只不过返回的响应中没有具体的内容，用于获取报头</a:t>
            </a:r>
          </a:p>
          <a:p>
            <a:r>
              <a:rPr lang="en-US" altLang="zh-TW" dirty="0" smtClean="0">
                <a:effectLst/>
              </a:rPr>
              <a:t>3</a:t>
            </a:r>
            <a:r>
              <a:rPr lang="zh-TW" altLang="en-US" dirty="0" smtClean="0">
                <a:effectLst/>
              </a:rPr>
              <a:t> </a:t>
            </a:r>
            <a:r>
              <a:rPr lang="en-US" altLang="zh-TW" dirty="0" smtClean="0">
                <a:effectLst/>
              </a:rPr>
              <a:t>POST</a:t>
            </a:r>
            <a:r>
              <a:rPr lang="zh-TW" altLang="en-US" dirty="0" smtClean="0">
                <a:effectLst/>
              </a:rPr>
              <a:t>向指定资源提交数据进行处理请求（例如提交表单或者上传文件）。数据被包含在请求体中。</a:t>
            </a:r>
            <a:r>
              <a:rPr lang="en-US" altLang="zh-TW" dirty="0" smtClean="0">
                <a:effectLst/>
              </a:rPr>
              <a:t>POST</a:t>
            </a:r>
            <a:r>
              <a:rPr lang="zh-TW" altLang="en-US" dirty="0" smtClean="0">
                <a:effectLst/>
              </a:rPr>
              <a:t>请求可能会导致新的资源的建立和</a:t>
            </a:r>
            <a:r>
              <a:rPr lang="en-US" altLang="zh-TW" dirty="0" smtClean="0">
                <a:effectLst/>
              </a:rPr>
              <a:t>/</a:t>
            </a:r>
            <a:r>
              <a:rPr lang="zh-TW" altLang="en-US" dirty="0" smtClean="0">
                <a:effectLst/>
              </a:rPr>
              <a:t>或已有资源的修改。</a:t>
            </a:r>
          </a:p>
          <a:p>
            <a:r>
              <a:rPr lang="en-US" altLang="zh-TW" dirty="0" smtClean="0">
                <a:effectLst/>
              </a:rPr>
              <a:t>4</a:t>
            </a:r>
            <a:r>
              <a:rPr lang="zh-TW" altLang="en-US" dirty="0" smtClean="0">
                <a:effectLst/>
              </a:rPr>
              <a:t> </a:t>
            </a:r>
            <a:r>
              <a:rPr lang="en-US" altLang="zh-TW" dirty="0" smtClean="0">
                <a:effectLst/>
              </a:rPr>
              <a:t>PUT</a:t>
            </a:r>
            <a:r>
              <a:rPr lang="zh-TW" altLang="en-US" dirty="0" smtClean="0">
                <a:effectLst/>
              </a:rPr>
              <a:t>从客户端向服务器传送的数据取代指定的文档的内容。</a:t>
            </a:r>
          </a:p>
          <a:p>
            <a:r>
              <a:rPr lang="en-US" altLang="zh-TW" dirty="0" smtClean="0">
                <a:effectLst/>
              </a:rPr>
              <a:t>5</a:t>
            </a:r>
            <a:r>
              <a:rPr lang="zh-TW" altLang="en-US" dirty="0" smtClean="0">
                <a:effectLst/>
              </a:rPr>
              <a:t> </a:t>
            </a:r>
            <a:r>
              <a:rPr lang="en-US" altLang="zh-TW" dirty="0" smtClean="0">
                <a:effectLst/>
              </a:rPr>
              <a:t>DELETE</a:t>
            </a:r>
            <a:r>
              <a:rPr lang="zh-TW" altLang="en-US" dirty="0" smtClean="0">
                <a:effectLst/>
              </a:rPr>
              <a:t>请求服务器删除指定的页面。</a:t>
            </a:r>
          </a:p>
          <a:p>
            <a:r>
              <a:rPr lang="en-US" altLang="zh-TW" dirty="0" smtClean="0">
                <a:effectLst/>
              </a:rPr>
              <a:t>6</a:t>
            </a:r>
            <a:r>
              <a:rPr lang="zh-TW" altLang="en-US" baseline="0" dirty="0" smtClean="0">
                <a:effectLst/>
              </a:rPr>
              <a:t> </a:t>
            </a:r>
            <a:r>
              <a:rPr lang="en-US" altLang="zh-TW" dirty="0" smtClean="0">
                <a:effectLst/>
              </a:rPr>
              <a:t>OPTIONS </a:t>
            </a:r>
            <a:r>
              <a:rPr lang="zh-TW" altLang="en-US" dirty="0" smtClean="0">
                <a:effectLst/>
              </a:rPr>
              <a:t>允许客户端查看服务器的性能。</a:t>
            </a:r>
            <a:r>
              <a:rPr lang="zh-TW" altLang="en-US" sz="1200" b="0" i="0" kern="1200" dirty="0" smtClean="0">
                <a:solidFill>
                  <a:schemeClr val="tx1"/>
                </a:solidFill>
                <a:effectLst/>
                <a:latin typeface="+mn-lt"/>
                <a:ea typeface="+mn-ea"/>
                <a:cs typeface="+mn-cs"/>
              </a:rPr>
              <a:t>以 </a:t>
            </a:r>
            <a:r>
              <a:rPr lang="en-US" altLang="zh-TW" sz="1200" b="0" i="0" kern="1200" dirty="0" smtClean="0">
                <a:solidFill>
                  <a:schemeClr val="tx1"/>
                </a:solidFill>
                <a:effectLst/>
                <a:latin typeface="+mn-lt"/>
                <a:ea typeface="+mn-ea"/>
                <a:cs typeface="+mn-cs"/>
              </a:rPr>
              <a:t>HTTP </a:t>
            </a:r>
            <a:r>
              <a:rPr lang="zh-TW" altLang="en-US" sz="1200" b="0" i="0" kern="1200" dirty="0" smtClean="0">
                <a:solidFill>
                  <a:schemeClr val="tx1"/>
                </a:solidFill>
                <a:effectLst/>
                <a:latin typeface="+mn-lt"/>
                <a:ea typeface="+mn-ea"/>
                <a:cs typeface="+mn-cs"/>
              </a:rPr>
              <a:t>的 </a:t>
            </a:r>
            <a:r>
              <a:rPr lang="en-US" altLang="zh-TW" sz="1200" b="0" i="0" u="none" strike="noStrike" kern="1200" dirty="0" smtClean="0">
                <a:solidFill>
                  <a:schemeClr val="tx1"/>
                </a:solidFill>
                <a:effectLst/>
                <a:latin typeface="+mn-lt"/>
                <a:ea typeface="+mn-ea"/>
                <a:cs typeface="+mn-cs"/>
                <a:hlinkClick r:id="rId3" tooltip="The documentation about this has not yet been written; please consider contributing!"/>
              </a:rPr>
              <a:t>OPTIONS</a:t>
            </a:r>
            <a:r>
              <a:rPr lang="zh-TW" altLang="en-US" sz="1200" b="0" i="0" kern="1200" dirty="0" smtClean="0">
                <a:solidFill>
                  <a:schemeClr val="tx1"/>
                </a:solidFill>
                <a:effectLst/>
                <a:latin typeface="+mn-lt"/>
                <a:ea typeface="+mn-ea"/>
                <a:cs typeface="+mn-cs"/>
              </a:rPr>
              <a:t> 方法之請求從伺服器取得其支援的方法</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功能基本上只有两个：</a:t>
            </a:r>
          </a:p>
          <a:p>
            <a:r>
              <a:rPr lang="zh-TW" altLang="en-US" sz="1200" b="0" i="0" kern="1200" dirty="0" smtClean="0">
                <a:solidFill>
                  <a:schemeClr val="tx1"/>
                </a:solidFill>
                <a:effectLst/>
                <a:latin typeface="+mn-lt"/>
                <a:ea typeface="+mn-ea"/>
                <a:cs typeface="+mn-cs"/>
              </a:rPr>
              <a:t>在普通访问中，它会返回同 </a:t>
            </a:r>
            <a:r>
              <a:rPr lang="en-US" altLang="zh-TW" sz="1200" b="0" i="0" kern="1200" dirty="0" smtClean="0">
                <a:solidFill>
                  <a:schemeClr val="tx1"/>
                </a:solidFill>
                <a:effectLst/>
                <a:latin typeface="+mn-lt"/>
                <a:ea typeface="+mn-ea"/>
                <a:cs typeface="+mn-cs"/>
              </a:rPr>
              <a:t>URL </a:t>
            </a:r>
            <a:r>
              <a:rPr lang="zh-TW" altLang="en-US" sz="1200" b="0" i="0" kern="1200" dirty="0" smtClean="0">
                <a:solidFill>
                  <a:schemeClr val="tx1"/>
                </a:solidFill>
                <a:effectLst/>
                <a:latin typeface="+mn-lt"/>
                <a:ea typeface="+mn-ea"/>
                <a:cs typeface="+mn-cs"/>
              </a:rPr>
              <a:t>中允许访问的 </a:t>
            </a:r>
            <a:r>
              <a:rPr lang="en-US" altLang="zh-TW" sz="1200" b="0" i="0" kern="1200" dirty="0" smtClean="0">
                <a:solidFill>
                  <a:schemeClr val="tx1"/>
                </a:solidFill>
                <a:effectLst/>
                <a:latin typeface="+mn-lt"/>
                <a:ea typeface="+mn-ea"/>
                <a:cs typeface="+mn-cs"/>
              </a:rPr>
              <a:t>METHODS</a:t>
            </a:r>
          </a:p>
          <a:p>
            <a:r>
              <a:rPr lang="zh-TW" altLang="en-US" sz="1200" b="0" i="0" kern="1200" dirty="0" smtClean="0">
                <a:solidFill>
                  <a:schemeClr val="tx1"/>
                </a:solidFill>
                <a:effectLst/>
                <a:latin typeface="+mn-lt"/>
                <a:ea typeface="+mn-ea"/>
                <a:cs typeface="+mn-cs"/>
              </a:rPr>
              <a:t>在跨域访问 </a:t>
            </a:r>
            <a:r>
              <a:rPr lang="en-US" altLang="zh-TW" sz="1200" b="0" i="0" kern="1200" dirty="0" smtClean="0">
                <a:solidFill>
                  <a:schemeClr val="tx1"/>
                </a:solidFill>
                <a:effectLst/>
                <a:latin typeface="+mn-lt"/>
                <a:ea typeface="+mn-ea"/>
                <a:cs typeface="+mn-cs"/>
              </a:rPr>
              <a:t>(CORS) </a:t>
            </a:r>
            <a:r>
              <a:rPr lang="zh-TW" altLang="en-US" sz="1200" b="0" i="0" kern="1200" dirty="0" smtClean="0">
                <a:solidFill>
                  <a:schemeClr val="tx1"/>
                </a:solidFill>
                <a:effectLst/>
                <a:latin typeface="+mn-lt"/>
                <a:ea typeface="+mn-ea"/>
                <a:cs typeface="+mn-cs"/>
              </a:rPr>
              <a:t>中，返回对应的原站 </a:t>
            </a:r>
            <a:r>
              <a:rPr lang="en-US" altLang="zh-TW" sz="1200" b="0" i="0" kern="1200" dirty="0" smtClean="0">
                <a:solidFill>
                  <a:schemeClr val="tx1"/>
                </a:solidFill>
                <a:effectLst/>
                <a:latin typeface="+mn-lt"/>
                <a:ea typeface="+mn-ea"/>
                <a:cs typeface="+mn-cs"/>
              </a:rPr>
              <a:t>(Origin) </a:t>
            </a:r>
            <a:r>
              <a:rPr lang="zh-TW" altLang="en-US" sz="1200" b="0" i="0" kern="1200" dirty="0" smtClean="0">
                <a:solidFill>
                  <a:schemeClr val="tx1"/>
                </a:solidFill>
                <a:effectLst/>
                <a:latin typeface="+mn-lt"/>
                <a:ea typeface="+mn-ea"/>
                <a:cs typeface="+mn-cs"/>
              </a:rPr>
              <a:t>能访问的</a:t>
            </a:r>
            <a:r>
              <a:rPr lang="en-US" altLang="zh-TW" sz="1200" b="0" i="0" kern="1200" dirty="0" smtClean="0">
                <a:solidFill>
                  <a:schemeClr val="tx1"/>
                </a:solidFill>
                <a:effectLst/>
                <a:latin typeface="+mn-lt"/>
                <a:ea typeface="+mn-ea"/>
                <a:cs typeface="+mn-cs"/>
              </a:rPr>
              <a:t>METHODS</a:t>
            </a:r>
          </a:p>
          <a:p>
            <a:endParaRPr lang="en-US" altLang="zh-TW" dirty="0" smtClean="0"/>
          </a:p>
          <a:p>
            <a:r>
              <a:rPr lang="zh-TW" altLang="en-US" sz="1200" b="0" i="0" kern="1200" dirty="0" smtClean="0">
                <a:solidFill>
                  <a:schemeClr val="tx1"/>
                </a:solidFill>
                <a:effectLst/>
                <a:latin typeface="+mn-lt"/>
                <a:ea typeface="+mn-ea"/>
                <a:cs typeface="+mn-cs"/>
              </a:rPr>
              <a:t>如果你是手工构建 </a:t>
            </a:r>
            <a:r>
              <a:rPr lang="en-US" altLang="zh-TW" sz="1200" b="0" i="0" kern="1200" dirty="0" smtClean="0">
                <a:solidFill>
                  <a:schemeClr val="tx1"/>
                </a:solidFill>
                <a:effectLst/>
                <a:latin typeface="+mn-lt"/>
                <a:ea typeface="+mn-ea"/>
                <a:cs typeface="+mn-cs"/>
              </a:rPr>
              <a:t>URL</a:t>
            </a:r>
            <a:r>
              <a:rPr lang="zh-TW" altLang="en-US" sz="1200" b="0" i="0" kern="1200" dirty="0" smtClean="0">
                <a:solidFill>
                  <a:schemeClr val="tx1"/>
                </a:solidFill>
                <a:effectLst/>
                <a:latin typeface="+mn-lt"/>
                <a:ea typeface="+mn-ea"/>
                <a:cs typeface="+mn-cs"/>
              </a:rPr>
              <a:t>，那么数据会以键</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值对的形式置于 </a:t>
            </a:r>
            <a:r>
              <a:rPr lang="en-US" altLang="zh-TW" sz="1200" b="0" i="0" kern="1200" dirty="0" smtClean="0">
                <a:solidFill>
                  <a:schemeClr val="tx1"/>
                </a:solidFill>
                <a:effectLst/>
                <a:latin typeface="+mn-lt"/>
                <a:ea typeface="+mn-ea"/>
                <a:cs typeface="+mn-cs"/>
              </a:rPr>
              <a:t>URL </a:t>
            </a:r>
            <a:r>
              <a:rPr lang="zh-TW" altLang="en-US" sz="1200" b="0" i="0" kern="1200" dirty="0" smtClean="0">
                <a:solidFill>
                  <a:schemeClr val="tx1"/>
                </a:solidFill>
                <a:effectLst/>
                <a:latin typeface="+mn-lt"/>
                <a:ea typeface="+mn-ea"/>
                <a:cs typeface="+mn-cs"/>
              </a:rPr>
              <a:t>中，跟在一个问号的后面</a:t>
            </a:r>
          </a:p>
          <a:p>
            <a:r>
              <a:rPr lang="en-US" altLang="zh-TW" sz="1200" b="0" i="0" kern="1200" dirty="0" smtClean="0">
                <a:solidFill>
                  <a:schemeClr val="tx1"/>
                </a:solidFill>
                <a:effectLst/>
                <a:latin typeface="+mn-lt"/>
                <a:ea typeface="+mn-ea"/>
                <a:cs typeface="+mn-cs"/>
              </a:rPr>
              <a:t>Requests </a:t>
            </a:r>
            <a:r>
              <a:rPr lang="zh-TW" altLang="en-US" sz="1200" b="0" i="0" kern="1200" dirty="0" smtClean="0">
                <a:solidFill>
                  <a:schemeClr val="tx1"/>
                </a:solidFill>
                <a:effectLst/>
                <a:latin typeface="+mn-lt"/>
                <a:ea typeface="+mn-ea"/>
                <a:cs typeface="+mn-cs"/>
              </a:rPr>
              <a:t>允许你使用 </a:t>
            </a:r>
            <a:r>
              <a:rPr lang="en-US" altLang="zh-TW" sz="1200" kern="1200" dirty="0" err="1" smtClean="0">
                <a:solidFill>
                  <a:schemeClr val="tx1"/>
                </a:solidFill>
                <a:effectLst/>
                <a:latin typeface="+mn-lt"/>
                <a:ea typeface="+mn-ea"/>
                <a:cs typeface="+mn-cs"/>
              </a:rPr>
              <a:t>params</a:t>
            </a:r>
            <a:r>
              <a:rPr lang="zh-TW" altLang="en-US" sz="1200" b="0" i="0" kern="1200" dirty="0" smtClean="0">
                <a:solidFill>
                  <a:schemeClr val="tx1"/>
                </a:solidFill>
                <a:effectLst/>
                <a:latin typeface="+mn-lt"/>
                <a:ea typeface="+mn-ea"/>
                <a:cs typeface="+mn-cs"/>
              </a:rPr>
              <a:t> 关键字参数，以一个字符串字典来提供这些参数</a:t>
            </a:r>
            <a:endParaRPr lang="zh-TW" altLang="en-US" dirty="0"/>
          </a:p>
        </p:txBody>
      </p:sp>
    </p:spTree>
    <p:extLst>
      <p:ext uri="{BB962C8B-B14F-4D97-AF65-F5344CB8AC3E}">
        <p14:creationId xmlns:p14="http://schemas.microsoft.com/office/powerpoint/2010/main" val="1887658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前面講了</a:t>
            </a:r>
            <a:r>
              <a:rPr lang="en-US" altLang="zh-TW" sz="1200" b="0" i="0" kern="1200" dirty="0" smtClean="0">
                <a:solidFill>
                  <a:schemeClr val="tx1"/>
                </a:solidFill>
                <a:effectLst/>
                <a:latin typeface="+mn-lt"/>
                <a:ea typeface="+mn-ea"/>
                <a:cs typeface="+mn-cs"/>
              </a:rPr>
              <a:t>requests</a:t>
            </a:r>
            <a:r>
              <a:rPr lang="zh-TW" altLang="en-US" sz="1200" b="0" i="0" kern="1200" dirty="0" smtClean="0">
                <a:solidFill>
                  <a:schemeClr val="tx1"/>
                </a:solidFill>
                <a:effectLst/>
                <a:latin typeface="+mn-lt"/>
                <a:ea typeface="+mn-ea"/>
                <a:cs typeface="+mn-cs"/>
              </a:rPr>
              <a:t>，感覺就挺好用的呀，那為什么還要用</a:t>
            </a:r>
            <a:r>
              <a:rPr lang="en-US" altLang="zh-TW" sz="1200" b="0" i="0" kern="1200" dirty="0" err="1" smtClean="0">
                <a:solidFill>
                  <a:schemeClr val="tx1"/>
                </a:solidFill>
                <a:effectLst/>
                <a:latin typeface="+mn-lt"/>
                <a:ea typeface="+mn-ea"/>
                <a:cs typeface="+mn-cs"/>
              </a:rPr>
              <a:t>scrapy</a:t>
            </a:r>
            <a:r>
              <a:rPr lang="zh-TW" altLang="en-US" sz="1200" b="0" i="0" kern="1200" dirty="0" smtClean="0">
                <a:solidFill>
                  <a:schemeClr val="tx1"/>
                </a:solidFill>
                <a:effectLst/>
                <a:latin typeface="+mn-lt"/>
                <a:ea typeface="+mn-ea"/>
                <a:cs typeface="+mn-cs"/>
              </a:rPr>
              <a:t>呢？</a:t>
            </a:r>
          </a:p>
          <a:p>
            <a:r>
              <a:rPr lang="zh-TW" altLang="en-US" sz="1200" b="1" i="0" kern="1200" dirty="0" smtClean="0">
                <a:solidFill>
                  <a:schemeClr val="tx1"/>
                </a:solidFill>
                <a:effectLst/>
                <a:latin typeface="+mn-lt"/>
                <a:ea typeface="+mn-ea"/>
                <a:cs typeface="+mn-cs"/>
              </a:rPr>
              <a:t>它！更！好！用！</a:t>
            </a:r>
            <a:r>
              <a:rPr lang="zh-TW" altLang="en-US" sz="1200" b="0" i="0" kern="1200" dirty="0" smtClean="0">
                <a:solidFill>
                  <a:schemeClr val="tx1"/>
                </a:solidFill>
                <a:effectLst/>
                <a:latin typeface="+mn-lt"/>
                <a:ea typeface="+mn-ea"/>
                <a:cs typeface="+mn-cs"/>
              </a:rPr>
              <a:t>就這麼簡單。</a:t>
            </a:r>
          </a:p>
          <a:p>
            <a:endParaRPr kumimoji="1" lang="zh-TW" altLang="en-US" dirty="0"/>
          </a:p>
        </p:txBody>
      </p:sp>
      <p:sp>
        <p:nvSpPr>
          <p:cNvPr id="4" name="投影片編號版面配置區 3"/>
          <p:cNvSpPr>
            <a:spLocks noGrp="1"/>
          </p:cNvSpPr>
          <p:nvPr>
            <p:ph type="sldNum" sz="quarter" idx="10"/>
          </p:nvPr>
        </p:nvSpPr>
        <p:spPr/>
        <p:txBody>
          <a:bodyPr/>
          <a:lstStyle/>
          <a:p>
            <a:fld id="{6B5324AC-84E8-4F55-A065-9CBEC88F6BCF}" type="slidenum">
              <a:rPr lang="zh-TW" altLang="en-US" smtClean="0"/>
              <a:t>16</a:t>
            </a:fld>
            <a:endParaRPr lang="zh-TW" altLang="en-US"/>
          </a:p>
        </p:txBody>
      </p:sp>
    </p:spTree>
    <p:extLst>
      <p:ext uri="{BB962C8B-B14F-4D97-AF65-F5344CB8AC3E}">
        <p14:creationId xmlns:p14="http://schemas.microsoft.com/office/powerpoint/2010/main" val="2009916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sz="1200" b="0" i="0" kern="1200" dirty="0" smtClean="0">
                <a:solidFill>
                  <a:schemeClr val="tx1"/>
                </a:solidFill>
                <a:effectLst/>
                <a:latin typeface="+mn-lt"/>
                <a:ea typeface="+mn-ea"/>
                <a:cs typeface="+mn-cs"/>
              </a:rPr>
              <a:t>那剛剛有講說他更好用，為什麼呢？</a:t>
            </a:r>
          </a:p>
          <a:p>
            <a:pPr lvl="0">
              <a:spcBef>
                <a:spcPts val="0"/>
              </a:spcBef>
              <a:buNone/>
            </a:pPr>
            <a:endParaRPr lang="zh-TW" altLang="en-US" sz="1200" b="0" i="0" kern="1200" dirty="0" smtClean="0">
              <a:solidFill>
                <a:schemeClr val="tx1"/>
              </a:solidFill>
              <a:effectLst/>
              <a:latin typeface="+mn-lt"/>
              <a:ea typeface="+mn-ea"/>
              <a:cs typeface="+mn-cs"/>
            </a:endParaRPr>
          </a:p>
          <a:p>
            <a:pPr lvl="0">
              <a:spcBef>
                <a:spcPts val="0"/>
              </a:spcBef>
              <a:buNone/>
            </a:pPr>
            <a:r>
              <a:rPr lang="zh-TW" altLang="en-US" sz="1200" b="0" i="0" kern="1200" dirty="0" smtClean="0">
                <a:solidFill>
                  <a:schemeClr val="tx1"/>
                </a:solidFill>
                <a:effectLst/>
                <a:latin typeface="+mn-lt"/>
                <a:ea typeface="+mn-ea"/>
                <a:cs typeface="+mn-cs"/>
              </a:rPr>
              <a:t>你可能在寫爬蟲遇到過幾個問題</a:t>
            </a:r>
          </a:p>
          <a:p>
            <a:pPr lvl="0">
              <a:spcBef>
                <a:spcPts val="0"/>
              </a:spcBef>
              <a:buNone/>
            </a:pPr>
            <a:r>
              <a:rPr lang="zh-TW" altLang="en-US" sz="1200" b="0" i="0" kern="1200" dirty="0" smtClean="0">
                <a:solidFill>
                  <a:schemeClr val="tx1"/>
                </a:solidFill>
                <a:effectLst/>
                <a:latin typeface="+mn-lt"/>
                <a:ea typeface="+mn-ea"/>
                <a:cs typeface="+mn-cs"/>
              </a:rPr>
              <a:t>包含在抓取網頁這個任務的成功或失敗，該怎麼去管理網頁資料流程，該怎麼將資料轉成不同的格式做進一步的儲存，</a:t>
            </a:r>
            <a:r>
              <a:rPr lang="zh-TW" altLang="en-US" sz="1200" b="0" i="0" kern="1200" baseline="0" dirty="0" smtClean="0">
                <a:solidFill>
                  <a:schemeClr val="tx1"/>
                </a:solidFill>
                <a:effectLst/>
                <a:latin typeface="+mn-lt"/>
                <a:ea typeface="+mn-ea"/>
                <a:cs typeface="+mn-cs"/>
              </a:rPr>
              <a:t>然後</a:t>
            </a:r>
            <a:r>
              <a:rPr lang="zh-TW" altLang="en-US" sz="1200" b="0" i="0" kern="1200" dirty="0" smtClean="0">
                <a:solidFill>
                  <a:schemeClr val="tx1"/>
                </a:solidFill>
                <a:effectLst/>
                <a:latin typeface="+mn-lt"/>
                <a:ea typeface="+mn-ea"/>
                <a:cs typeface="+mn-cs"/>
              </a:rPr>
              <a:t>用</a:t>
            </a:r>
            <a:r>
              <a:rPr lang="en-US" altLang="zh-TW" sz="1200" b="0" i="0" kern="1200" dirty="0" smtClean="0">
                <a:solidFill>
                  <a:schemeClr val="tx1"/>
                </a:solidFill>
                <a:effectLst/>
                <a:latin typeface="+mn-lt"/>
                <a:ea typeface="+mn-ea"/>
                <a:cs typeface="+mn-cs"/>
              </a:rPr>
              <a:t>python </a:t>
            </a:r>
            <a:r>
              <a:rPr lang="zh-TW" altLang="en-US" sz="1200" b="0" i="0" kern="1200" dirty="0" smtClean="0">
                <a:solidFill>
                  <a:schemeClr val="tx1"/>
                </a:solidFill>
                <a:effectLst/>
                <a:latin typeface="+mn-lt"/>
                <a:ea typeface="+mn-ea"/>
                <a:cs typeface="+mn-cs"/>
              </a:rPr>
              <a:t>寫一些小函式去處理類似這樣的問題</a:t>
            </a:r>
          </a:p>
          <a:p>
            <a:pPr lvl="0">
              <a:spcBef>
                <a:spcPts val="0"/>
              </a:spcBef>
              <a:buNone/>
            </a:pPr>
            <a:r>
              <a:rPr lang="zh-TW" altLang="en-US" sz="1200" b="0" i="0" kern="1200" dirty="0" smtClean="0">
                <a:solidFill>
                  <a:schemeClr val="tx1"/>
                </a:solidFill>
                <a:effectLst/>
                <a:latin typeface="+mn-lt"/>
                <a:ea typeface="+mn-ea"/>
                <a:cs typeface="+mn-cs"/>
              </a:rPr>
              <a:t>但其實我們可以不用自己再去重造，</a:t>
            </a:r>
            <a:r>
              <a:rPr lang="en-US" altLang="zh-TW" sz="1200" b="0" i="0" kern="1200" dirty="0" err="1" smtClean="0">
                <a:solidFill>
                  <a:schemeClr val="tx1"/>
                </a:solidFill>
                <a:effectLst/>
                <a:latin typeface="+mn-lt"/>
                <a:ea typeface="+mn-ea"/>
                <a:cs typeface="+mn-cs"/>
              </a:rPr>
              <a:t>scrapy</a:t>
            </a:r>
            <a:r>
              <a:rPr lang="zh-TW" altLang="en-US" sz="1200" b="0" i="0" kern="1200" dirty="0" smtClean="0">
                <a:solidFill>
                  <a:schemeClr val="tx1"/>
                </a:solidFill>
                <a:effectLst/>
                <a:latin typeface="+mn-lt"/>
                <a:ea typeface="+mn-ea"/>
                <a:cs typeface="+mn-cs"/>
              </a:rPr>
              <a:t>已經把這樣一些的流程把它給定義好了，所以我們今天只要用他的流程就可以完成一個比較完整的爬蟲架構</a:t>
            </a:r>
          </a:p>
          <a:p>
            <a:pPr lvl="0">
              <a:spcBef>
                <a:spcPts val="0"/>
              </a:spcBef>
              <a:buNone/>
            </a:pPr>
            <a:r>
              <a:rPr lang="zh-TW" altLang="en-US" sz="1200" b="0" i="0" kern="1200" dirty="0" smtClean="0">
                <a:solidFill>
                  <a:schemeClr val="tx1"/>
                </a:solidFill>
                <a:effectLst/>
                <a:latin typeface="+mn-lt"/>
                <a:ea typeface="+mn-ea"/>
                <a:cs typeface="+mn-cs"/>
              </a:rPr>
              <a:t>再來他是非同步化的設計</a:t>
            </a:r>
          </a:p>
          <a:p>
            <a:pPr lvl="0">
              <a:spcBef>
                <a:spcPts val="0"/>
              </a:spcBef>
              <a:buNone/>
            </a:pPr>
            <a:r>
              <a:rPr lang="zh-TW" altLang="en-US" sz="1200" b="0" i="0" kern="1200" dirty="0" smtClean="0">
                <a:solidFill>
                  <a:schemeClr val="tx1"/>
                </a:solidFill>
                <a:effectLst/>
                <a:latin typeface="+mn-lt"/>
                <a:ea typeface="+mn-ea"/>
                <a:cs typeface="+mn-cs"/>
              </a:rPr>
              <a:t>若有下三個網頁抓取的任務，不需要依序等前一個請求做完後開始下一個請求，因此這會讓我們抓取網頁的速度就為快速</a:t>
            </a:r>
          </a:p>
          <a:p>
            <a:pPr lvl="0">
              <a:spcBef>
                <a:spcPts val="0"/>
              </a:spcBef>
              <a:buNone/>
            </a:pPr>
            <a:endParaRPr lang="zh-TW" alt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透過 </a:t>
            </a:r>
            <a:r>
              <a:rPr lang="en-US" altLang="zh-TW" sz="1200" b="0" i="0" kern="1200" dirty="0" err="1" smtClean="0">
                <a:solidFill>
                  <a:schemeClr val="tx1"/>
                </a:solidFill>
                <a:effectLst/>
                <a:latin typeface="+mn-lt"/>
                <a:ea typeface="+mn-ea"/>
                <a:cs typeface="+mn-cs"/>
              </a:rPr>
              <a:t>Scrapy</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網路爬蟲框架，我們就可以在不用自己重造一堆函式的情況下撰寫較為完整且具非同步化</a:t>
            </a:r>
            <a:r>
              <a:rPr lang="en-US" altLang="zh-TW" sz="1200" b="0" i="0" kern="1200" dirty="0" smtClean="0">
                <a:solidFill>
                  <a:schemeClr val="tx1"/>
                </a:solidFill>
                <a:effectLst/>
                <a:latin typeface="+mn-lt"/>
                <a:ea typeface="+mn-ea"/>
                <a:cs typeface="+mn-cs"/>
              </a:rPr>
              <a:t>(asynchronous)</a:t>
            </a:r>
            <a:r>
              <a:rPr lang="zh-TW" altLang="en-US" sz="1200" b="0" i="0" kern="1200" dirty="0" smtClean="0">
                <a:solidFill>
                  <a:schemeClr val="tx1"/>
                </a:solidFill>
                <a:effectLst/>
                <a:latin typeface="+mn-lt"/>
                <a:ea typeface="+mn-ea"/>
                <a:cs typeface="+mn-cs"/>
              </a:rPr>
              <a:t>請求能力的網路爬蟲。</a:t>
            </a:r>
            <a:endParaRPr lang="en-US" altLang="zh-TW" sz="1200" b="0" i="0" kern="1200" dirty="0" smtClean="0">
              <a:solidFill>
                <a:schemeClr val="tx1"/>
              </a:solidFill>
              <a:effectLst/>
              <a:latin typeface="+mn-lt"/>
              <a:ea typeface="+mn-ea"/>
              <a:cs typeface="+mn-cs"/>
            </a:endParaRPr>
          </a:p>
          <a:p>
            <a:pPr lvl="0">
              <a:spcBef>
                <a:spcPts val="0"/>
              </a:spcBef>
              <a:buNone/>
            </a:pPr>
            <a:endParaRPr lang="en-US" sz="1200" b="0" i="0" kern="1200" dirty="0" smtClean="0">
              <a:solidFill>
                <a:schemeClr val="tx1"/>
              </a:solidFill>
              <a:effectLst/>
              <a:latin typeface="+mn-lt"/>
              <a:ea typeface="+mn-ea"/>
              <a:cs typeface="+mn-cs"/>
            </a:endParaRPr>
          </a:p>
          <a:p>
            <a:pPr lvl="0">
              <a:spcBef>
                <a:spcPts val="0"/>
              </a:spcBef>
              <a:buNone/>
            </a:pPr>
            <a:r>
              <a:rPr lang="zh-TW" altLang="en-US" sz="1200" b="0" i="0" kern="1200" dirty="0" smtClean="0">
                <a:solidFill>
                  <a:schemeClr val="tx1"/>
                </a:solidFill>
                <a:effectLst/>
                <a:latin typeface="+mn-lt"/>
                <a:ea typeface="+mn-ea"/>
                <a:cs typeface="+mn-cs"/>
              </a:rPr>
              <a:t>安裝步驟： </a:t>
            </a:r>
            <a:r>
              <a:rPr lang="en-US" altLang="zh-TW" sz="1200" b="0" i="0" kern="1200" dirty="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下載並安裝 </a:t>
            </a:r>
            <a:r>
              <a:rPr lang="en-US" altLang="zh-TW" sz="1200" b="0" i="0" kern="1200" dirty="0" smtClean="0">
                <a:solidFill>
                  <a:schemeClr val="tx1"/>
                </a:solidFill>
                <a:effectLst/>
                <a:latin typeface="+mn-lt"/>
                <a:ea typeface="+mn-ea"/>
                <a:cs typeface="+mn-cs"/>
              </a:rPr>
              <a:t>Anaconda Python </a:t>
            </a:r>
            <a:endParaRPr dirty="0"/>
          </a:p>
        </p:txBody>
      </p:sp>
    </p:spTree>
    <p:extLst>
      <p:ext uri="{BB962C8B-B14F-4D97-AF65-F5344CB8AC3E}">
        <p14:creationId xmlns:p14="http://schemas.microsoft.com/office/powerpoint/2010/main" val="3735845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Cfg</a:t>
            </a:r>
            <a:r>
              <a:rPr lang="zh-TW" altLang="en-US" dirty="0" smtClean="0"/>
              <a:t> </a:t>
            </a:r>
            <a:r>
              <a:rPr lang="zh-CN" altLang="en-US" dirty="0" smtClean="0"/>
              <a:t>项目的配置文件</a:t>
            </a:r>
            <a:endParaRPr lang="en-US" altLang="zh-TW" dirty="0" smtClean="0"/>
          </a:p>
          <a:p>
            <a:pPr lvl="0">
              <a:spcBef>
                <a:spcPts val="0"/>
              </a:spcBef>
              <a:buNone/>
            </a:pPr>
            <a:r>
              <a:rPr lang="zh-TW" altLang="en-US" dirty="0" smtClean="0"/>
              <a:t>該項目的爬蟲模組</a:t>
            </a:r>
            <a:r>
              <a:rPr lang="en-US" altLang="zh-TW" dirty="0" smtClean="0"/>
              <a:t>(python</a:t>
            </a:r>
            <a:r>
              <a:rPr lang="zh-TW" altLang="en-US" dirty="0" smtClean="0"/>
              <a:t>模块</a:t>
            </a:r>
            <a:r>
              <a:rPr lang="en-US" altLang="zh-TW" dirty="0" smtClean="0"/>
              <a:t>)</a:t>
            </a:r>
            <a:r>
              <a:rPr lang="zh-TW" altLang="en-US" dirty="0" smtClean="0"/>
              <a:t>在</a:t>
            </a:r>
            <a:r>
              <a:rPr lang="en-US" altLang="zh-TW" dirty="0" smtClean="0"/>
              <a:t>tutorial</a:t>
            </a:r>
            <a:r>
              <a:rPr lang="zh-TW" altLang="en-US" dirty="0" smtClean="0"/>
              <a:t>下面</a:t>
            </a:r>
            <a:endParaRPr lang="en-US" altLang="zh-TW" dirty="0" smtClean="0"/>
          </a:p>
          <a:p>
            <a:pPr lvl="0">
              <a:spcBef>
                <a:spcPts val="0"/>
              </a:spcBef>
              <a:buNone/>
            </a:pPr>
            <a:r>
              <a:rPr lang="en-US" altLang="zh-TW" dirty="0" smtClean="0"/>
              <a:t>Items</a:t>
            </a:r>
            <a:r>
              <a:rPr lang="zh-TW" altLang="en-US" dirty="0" smtClean="0"/>
              <a:t>資料該怎麼儲存   </a:t>
            </a:r>
            <a:r>
              <a:rPr lang="zh-CN" altLang="en-US" dirty="0" smtClean="0"/>
              <a:t>是保存爬取到的数据的容器</a:t>
            </a:r>
            <a:endParaRPr lang="en-US" altLang="zh-TW" dirty="0" smtClean="0"/>
          </a:p>
          <a:p>
            <a:pPr lvl="0">
              <a:spcBef>
                <a:spcPts val="0"/>
              </a:spcBef>
              <a:buNone/>
            </a:pPr>
            <a:r>
              <a:rPr lang="en-US" altLang="zh-TW" dirty="0" smtClean="0"/>
              <a:t>Pipeline</a:t>
            </a:r>
            <a:r>
              <a:rPr lang="zh-TW" altLang="en-US" dirty="0" smtClean="0"/>
              <a:t>做一個流程的處裡</a:t>
            </a:r>
            <a:endParaRPr lang="en-US" altLang="zh-TW" dirty="0" smtClean="0"/>
          </a:p>
          <a:p>
            <a:pPr lvl="0">
              <a:spcBef>
                <a:spcPts val="0"/>
              </a:spcBef>
              <a:buNone/>
            </a:pPr>
            <a:r>
              <a:rPr lang="en-US" altLang="zh-TW" dirty="0" smtClean="0"/>
              <a:t>Setting</a:t>
            </a:r>
            <a:r>
              <a:rPr lang="zh-TW" altLang="en-US" dirty="0" smtClean="0"/>
              <a:t>是包含所有的設定檔</a:t>
            </a:r>
            <a:endParaRPr lang="en-US" altLang="zh-TW" dirty="0" smtClean="0"/>
          </a:p>
          <a:p>
            <a:pPr lvl="0">
              <a:spcBef>
                <a:spcPts val="0"/>
              </a:spcBef>
              <a:buNone/>
            </a:pPr>
            <a:r>
              <a:rPr lang="en-US" altLang="zh-TW" dirty="0" smtClean="0"/>
              <a:t>Spiders</a:t>
            </a:r>
            <a:r>
              <a:rPr lang="zh-TW" altLang="en-US" dirty="0" smtClean="0"/>
              <a:t> </a:t>
            </a:r>
            <a:endParaRPr lang="en-US" altLang="zh-TW" dirty="0" smtClean="0"/>
          </a:p>
          <a:p>
            <a:pPr lvl="0">
              <a:spcBef>
                <a:spcPts val="0"/>
              </a:spcBef>
              <a:buNone/>
            </a:pPr>
            <a:endParaRPr lang="en-US" altLang="zh-TW" dirty="0" smtClean="0"/>
          </a:p>
          <a:p>
            <a:pPr lvl="0">
              <a:spcBef>
                <a:spcPts val="0"/>
              </a:spcBef>
              <a:buNone/>
            </a:pPr>
            <a:r>
              <a:rPr lang="zh-CN" altLang="en-US" dirty="0" smtClean="0"/>
              <a:t>问：把网站装进爬虫里，总共分几步？答案很简单，四步：</a:t>
            </a:r>
            <a:endParaRPr lang="en-US" altLang="zh-CN" dirty="0" smtClean="0"/>
          </a:p>
          <a:p>
            <a:pPr lvl="0">
              <a:spcBef>
                <a:spcPts val="0"/>
              </a:spcBef>
              <a:buNone/>
            </a:pPr>
            <a:r>
              <a:rPr lang="zh-CN" altLang="en-US" dirty="0" smtClean="0"/>
              <a:t>新建项目 </a:t>
            </a:r>
            <a:r>
              <a:rPr lang="en-US" altLang="zh-CN" dirty="0" smtClean="0"/>
              <a:t>(Project)</a:t>
            </a:r>
            <a:r>
              <a:rPr lang="zh-CN" altLang="en-US" dirty="0" smtClean="0"/>
              <a:t>：新建一个新的爬虫项目</a:t>
            </a:r>
            <a:endParaRPr lang="en-US" altLang="zh-CN" dirty="0" smtClean="0"/>
          </a:p>
          <a:p>
            <a:pPr lvl="0">
              <a:spcBef>
                <a:spcPts val="0"/>
              </a:spcBef>
              <a:buNone/>
            </a:pPr>
            <a:r>
              <a:rPr lang="zh-CN" altLang="en-US" dirty="0" smtClean="0"/>
              <a:t>明确目标（</a:t>
            </a:r>
            <a:r>
              <a:rPr lang="en-US" altLang="zh-CN" dirty="0" smtClean="0"/>
              <a:t>Items</a:t>
            </a:r>
            <a:r>
              <a:rPr lang="zh-CN" altLang="en-US" dirty="0" smtClean="0"/>
              <a:t>）：明确你想要抓取的目标</a:t>
            </a:r>
            <a:endParaRPr lang="en-US" altLang="zh-CN" dirty="0" smtClean="0"/>
          </a:p>
          <a:p>
            <a:pPr lvl="0">
              <a:spcBef>
                <a:spcPts val="0"/>
              </a:spcBef>
              <a:buNone/>
            </a:pPr>
            <a:r>
              <a:rPr lang="zh-CN" altLang="en-US" dirty="0" smtClean="0"/>
              <a:t>制作爬虫（</a:t>
            </a:r>
            <a:r>
              <a:rPr lang="en-US" altLang="zh-CN" dirty="0" smtClean="0"/>
              <a:t>Spider</a:t>
            </a:r>
            <a:r>
              <a:rPr lang="zh-CN" altLang="en-US" dirty="0" smtClean="0"/>
              <a:t>）：制作爬虫开始爬取网页</a:t>
            </a:r>
            <a:endParaRPr lang="en-US" altLang="zh-CN" dirty="0" smtClean="0"/>
          </a:p>
          <a:p>
            <a:pPr lvl="0">
              <a:spcBef>
                <a:spcPts val="0"/>
              </a:spcBef>
              <a:buNone/>
            </a:pPr>
            <a:r>
              <a:rPr lang="zh-CN" altLang="en-US" dirty="0" smtClean="0"/>
              <a:t>存储内容（</a:t>
            </a:r>
            <a:r>
              <a:rPr lang="en-US" altLang="zh-CN" dirty="0" smtClean="0"/>
              <a:t>Pipeline</a:t>
            </a:r>
            <a:r>
              <a:rPr lang="zh-CN" altLang="en-US" dirty="0" smtClean="0"/>
              <a:t>）：设计管道存储爬取内容</a:t>
            </a:r>
            <a:endParaRPr lang="en-US" altLang="zh-TW" dirty="0" smtClean="0"/>
          </a:p>
        </p:txBody>
      </p:sp>
    </p:spTree>
    <p:extLst>
      <p:ext uri="{BB962C8B-B14F-4D97-AF65-F5344CB8AC3E}">
        <p14:creationId xmlns:p14="http://schemas.microsoft.com/office/powerpoint/2010/main" val="3660785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zh-TW" altLang="en-US" sz="1200" b="0" i="0" kern="1200" dirty="0" smtClean="0">
                <a:solidFill>
                  <a:schemeClr val="tx1"/>
                </a:solidFill>
                <a:effectLst/>
                <a:latin typeface="+mn-lt"/>
                <a:ea typeface="+mn-ea"/>
                <a:cs typeface="+mn-cs"/>
              </a:rPr>
              <a:t>先 </a:t>
            </a:r>
            <a:r>
              <a:rPr lang="en-US" altLang="zh-TW" sz="1200" b="0" i="0" kern="1200" dirty="0" smtClean="0">
                <a:solidFill>
                  <a:schemeClr val="tx1"/>
                </a:solidFill>
                <a:effectLst/>
                <a:latin typeface="+mn-lt"/>
                <a:ea typeface="+mn-ea"/>
                <a:cs typeface="+mn-cs"/>
              </a:rPr>
              <a:t>import </a:t>
            </a:r>
            <a:r>
              <a:rPr lang="en-US" altLang="zh-TW" sz="1200" b="0" i="0" kern="1200" dirty="0" err="1" smtClean="0">
                <a:solidFill>
                  <a:schemeClr val="tx1"/>
                </a:solidFill>
                <a:effectLst/>
                <a:latin typeface="+mn-lt"/>
                <a:ea typeface="+mn-ea"/>
                <a:cs typeface="+mn-cs"/>
              </a:rPr>
              <a:t>scrapy</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進來，建立一個 </a:t>
            </a:r>
            <a:r>
              <a:rPr lang="en-US" altLang="zh-TW" sz="1200" b="0" i="0" kern="1200" dirty="0" smtClean="0">
                <a:solidFill>
                  <a:schemeClr val="tx1"/>
                </a:solidFill>
                <a:effectLst/>
                <a:latin typeface="+mn-lt"/>
                <a:ea typeface="+mn-ea"/>
                <a:cs typeface="+mn-cs"/>
              </a:rPr>
              <a:t>Class </a:t>
            </a:r>
            <a:r>
              <a:rPr lang="zh-TW" altLang="en-US" sz="1200" b="0" i="0" kern="1200" dirty="0" smtClean="0">
                <a:solidFill>
                  <a:schemeClr val="tx1"/>
                </a:solidFill>
                <a:effectLst/>
                <a:latin typeface="+mn-lt"/>
                <a:ea typeface="+mn-ea"/>
                <a:cs typeface="+mn-cs"/>
              </a:rPr>
              <a:t>繼承 </a:t>
            </a:r>
            <a:r>
              <a:rPr lang="en-US" altLang="zh-TW" sz="1200" b="0" i="0" kern="1200" dirty="0" err="1" smtClean="0">
                <a:solidFill>
                  <a:schemeClr val="tx1"/>
                </a:solidFill>
                <a:effectLst/>
                <a:latin typeface="+mn-lt"/>
                <a:ea typeface="+mn-ea"/>
                <a:cs typeface="+mn-cs"/>
              </a:rPr>
              <a:t>scrapy.Spider</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Scrapy</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裡一個基本的 </a:t>
            </a:r>
            <a:r>
              <a:rPr lang="en-US" altLang="zh-TW" sz="1200" b="0" i="0" kern="1200" dirty="0" smtClean="0">
                <a:solidFill>
                  <a:schemeClr val="tx1"/>
                </a:solidFill>
                <a:effectLst/>
                <a:latin typeface="+mn-lt"/>
                <a:ea typeface="+mn-ea"/>
                <a:cs typeface="+mn-cs"/>
              </a:rPr>
              <a:t>spider class</a:t>
            </a:r>
            <a:r>
              <a:rPr lang="zh-TW" altLang="en-US" sz="1200" b="0" i="0" kern="1200" dirty="0" smtClean="0">
                <a:solidFill>
                  <a:schemeClr val="tx1"/>
                </a:solidFill>
                <a:effectLst/>
                <a:latin typeface="+mn-lt"/>
                <a:ea typeface="+mn-ea"/>
                <a:cs typeface="+mn-cs"/>
              </a:rPr>
              <a:t>），裡面包含一些屬性：</a:t>
            </a:r>
          </a:p>
          <a:p>
            <a:r>
              <a:rPr lang="en-US" altLang="zh-TW" sz="1200" b="0" i="0" kern="1200" dirty="0" smtClean="0">
                <a:solidFill>
                  <a:schemeClr val="tx1"/>
                </a:solidFill>
                <a:effectLst/>
                <a:latin typeface="+mn-lt"/>
                <a:ea typeface="+mn-ea"/>
                <a:cs typeface="+mn-cs"/>
              </a:rPr>
              <a:t>name — spider </a:t>
            </a:r>
            <a:r>
              <a:rPr lang="zh-TW" altLang="en-US" sz="1200" b="0" i="0" kern="1200" dirty="0" smtClean="0">
                <a:solidFill>
                  <a:schemeClr val="tx1"/>
                </a:solidFill>
                <a:effectLst/>
                <a:latin typeface="+mn-lt"/>
                <a:ea typeface="+mn-ea"/>
                <a:cs typeface="+mn-cs"/>
              </a:rPr>
              <a:t>的名字，用于区别</a:t>
            </a:r>
            <a:r>
              <a:rPr lang="en-US" altLang="zh-TW" sz="1200" b="0" i="0" kern="1200" dirty="0" smtClean="0">
                <a:solidFill>
                  <a:schemeClr val="tx1"/>
                </a:solidFill>
                <a:effectLst/>
                <a:latin typeface="+mn-lt"/>
                <a:ea typeface="+mn-ea"/>
                <a:cs typeface="+mn-cs"/>
              </a:rPr>
              <a:t>Spider</a:t>
            </a:r>
            <a:r>
              <a:rPr lang="zh-TW" altLang="en-US" sz="1200" b="0" i="0" kern="1200" dirty="0" smtClean="0">
                <a:solidFill>
                  <a:schemeClr val="tx1"/>
                </a:solidFill>
                <a:effectLst/>
                <a:latin typeface="+mn-lt"/>
                <a:ea typeface="+mn-ea"/>
                <a:cs typeface="+mn-cs"/>
              </a:rPr>
              <a:t>。 该名字必须是唯一的</a:t>
            </a:r>
          </a:p>
          <a:p>
            <a:r>
              <a:rPr lang="en-US" altLang="zh-TW" sz="1200" b="0" i="0" kern="1200" dirty="0" err="1" smtClean="0">
                <a:solidFill>
                  <a:schemeClr val="tx1"/>
                </a:solidFill>
                <a:effectLst/>
                <a:latin typeface="+mn-lt"/>
                <a:ea typeface="+mn-ea"/>
                <a:cs typeface="+mn-cs"/>
              </a:rPr>
              <a:t>start_urls</a:t>
            </a:r>
            <a:r>
              <a:rPr lang="en-US" altLang="zh-TW" sz="1200" b="0" i="0" kern="1200" dirty="0" smtClean="0">
                <a:solidFill>
                  <a:schemeClr val="tx1"/>
                </a:solidFill>
                <a:effectLst/>
                <a:latin typeface="+mn-lt"/>
                <a:ea typeface="+mn-ea"/>
                <a:cs typeface="+mn-cs"/>
              </a:rPr>
              <a:t> — URLs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list</a:t>
            </a:r>
            <a:endParaRPr lang="en-US" dirty="0" smtClean="0"/>
          </a:p>
          <a:p>
            <a:pPr lvl="0">
              <a:spcBef>
                <a:spcPts val="0"/>
              </a:spcBef>
              <a:buNone/>
            </a:pPr>
            <a:r>
              <a:rPr lang="en-US" dirty="0" err="1" smtClean="0"/>
              <a:t>allow_domains</a:t>
            </a:r>
            <a:r>
              <a:rPr lang="en-US" dirty="0" smtClean="0"/>
              <a:t> </a:t>
            </a:r>
            <a:r>
              <a:rPr lang="zh-TW" altLang="en-US" dirty="0" smtClean="0"/>
              <a:t>是搜索的域名范围，也就是爬虫的约束区域，规定爬虫只爬取这个域名下的网页</a:t>
            </a:r>
          </a:p>
          <a:p>
            <a:pPr lvl="0">
              <a:spcBef>
                <a:spcPts val="0"/>
              </a:spcBef>
              <a:buNone/>
            </a:pPr>
            <a:endParaRPr lang="zh-TW" altLang="en-US" dirty="0" smtClean="0"/>
          </a:p>
          <a:p>
            <a:pPr lvl="0">
              <a:spcBef>
                <a:spcPts val="0"/>
              </a:spcBef>
              <a:buNone/>
            </a:pPr>
            <a:endParaRPr lang="zh-TW" altLang="en-US" dirty="0" smtClean="0"/>
          </a:p>
          <a:p>
            <a:pPr lvl="0">
              <a:spcBef>
                <a:spcPts val="0"/>
              </a:spcBef>
              <a:buNone/>
            </a:pPr>
            <a:r>
              <a:rPr lang="zh-TW" altLang="en-US" sz="1200" b="0" i="0" kern="1200" dirty="0" smtClean="0">
                <a:solidFill>
                  <a:schemeClr val="tx1"/>
                </a:solidFill>
                <a:effectLst/>
                <a:latin typeface="+mn-lt"/>
                <a:ea typeface="+mn-ea"/>
                <a:cs typeface="+mn-cs"/>
              </a:rPr>
              <a:t>定義一個 </a:t>
            </a:r>
            <a:r>
              <a:rPr lang="en-US" altLang="zh-TW" sz="1200" b="0" i="0" kern="1200" dirty="0" smtClean="0">
                <a:solidFill>
                  <a:schemeClr val="tx1"/>
                </a:solidFill>
                <a:effectLst/>
                <a:latin typeface="+mn-lt"/>
                <a:ea typeface="+mn-ea"/>
                <a:cs typeface="+mn-cs"/>
              </a:rPr>
              <a:t>parse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function </a:t>
            </a:r>
            <a:r>
              <a:rPr lang="zh-TW" altLang="en-US" sz="1200" b="0" i="0" kern="1200" dirty="0" smtClean="0">
                <a:solidFill>
                  <a:schemeClr val="tx1"/>
                </a:solidFill>
                <a:effectLst/>
                <a:latin typeface="+mn-lt"/>
                <a:ea typeface="+mn-ea"/>
                <a:cs typeface="+mn-cs"/>
              </a:rPr>
              <a:t>來解析網頁，被调用时，每个初始</a:t>
            </a:r>
            <a:r>
              <a:rPr lang="en-US" altLang="zh-TW" sz="1200" b="0" i="0" kern="1200" dirty="0" smtClean="0">
                <a:solidFill>
                  <a:schemeClr val="tx1"/>
                </a:solidFill>
                <a:effectLst/>
                <a:latin typeface="+mn-lt"/>
                <a:ea typeface="+mn-ea"/>
                <a:cs typeface="+mn-cs"/>
              </a:rPr>
              <a:t>URL</a:t>
            </a:r>
            <a:r>
              <a:rPr lang="zh-TW" altLang="en-US" sz="1200" b="0" i="0" kern="1200" dirty="0" smtClean="0">
                <a:solidFill>
                  <a:schemeClr val="tx1"/>
                </a:solidFill>
                <a:effectLst/>
                <a:latin typeface="+mn-lt"/>
                <a:ea typeface="+mn-ea"/>
                <a:cs typeface="+mn-cs"/>
              </a:rPr>
              <a:t>完成下载后生成的 </a:t>
            </a:r>
            <a:r>
              <a:rPr lang="en-US" altLang="zh-TW" sz="1200" b="0" i="0" kern="1200" dirty="0" smtClean="0">
                <a:solidFill>
                  <a:schemeClr val="tx1"/>
                </a:solidFill>
                <a:effectLst/>
                <a:latin typeface="+mn-lt"/>
                <a:ea typeface="+mn-ea"/>
                <a:cs typeface="+mn-cs"/>
              </a:rPr>
              <a:t>Response </a:t>
            </a:r>
            <a:r>
              <a:rPr lang="zh-TW" altLang="en-US" sz="1200" b="0" i="0" kern="1200" dirty="0" smtClean="0">
                <a:solidFill>
                  <a:schemeClr val="tx1"/>
                </a:solidFill>
                <a:effectLst/>
                <a:latin typeface="+mn-lt"/>
                <a:ea typeface="+mn-ea"/>
                <a:cs typeface="+mn-cs"/>
              </a:rPr>
              <a:t>对象将会作为唯一的参数传递给该函数。。</a:t>
            </a:r>
            <a:r>
              <a:rPr lang="en-US" altLang="zh-TW" sz="1200" b="0" i="0" kern="1200" dirty="0" err="1" smtClean="0">
                <a:solidFill>
                  <a:schemeClr val="tx1"/>
                </a:solidFill>
                <a:effectLst/>
                <a:latin typeface="+mn-lt"/>
                <a:ea typeface="+mn-ea"/>
                <a:cs typeface="+mn-cs"/>
              </a:rPr>
              <a:t>Scrapy</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支援 </a:t>
            </a:r>
            <a:r>
              <a:rPr lang="en-US" altLang="zh-TW" sz="1200" b="0" i="0" kern="1200" dirty="0" smtClean="0">
                <a:solidFill>
                  <a:schemeClr val="tx1"/>
                </a:solidFill>
                <a:effectLst/>
                <a:latin typeface="+mn-lt"/>
                <a:ea typeface="+mn-ea"/>
                <a:cs typeface="+mn-cs"/>
              </a:rPr>
              <a:t>CSS selectors </a:t>
            </a:r>
            <a:r>
              <a:rPr lang="zh-TW" altLang="en-US" sz="1200" b="0" i="0" kern="1200" dirty="0" smtClean="0">
                <a:solidFill>
                  <a:schemeClr val="tx1"/>
                </a:solidFill>
                <a:effectLst/>
                <a:latin typeface="+mn-lt"/>
                <a:ea typeface="+mn-ea"/>
                <a:cs typeface="+mn-cs"/>
              </a:rPr>
              <a:t>以及 </a:t>
            </a:r>
            <a:r>
              <a:rPr lang="en-US" altLang="zh-TW" sz="1200" b="0" i="0" kern="1200" dirty="0" err="1" smtClean="0">
                <a:solidFill>
                  <a:schemeClr val="tx1"/>
                </a:solidFill>
                <a:effectLst/>
                <a:latin typeface="+mn-lt"/>
                <a:ea typeface="+mn-ea"/>
                <a:cs typeface="+mn-cs"/>
              </a:rPr>
              <a:t>XPath</a:t>
            </a:r>
            <a:r>
              <a:rPr lang="en-US" altLang="zh-TW" sz="1200" b="0" i="0" kern="1200" dirty="0" smtClean="0">
                <a:solidFill>
                  <a:schemeClr val="tx1"/>
                </a:solidFill>
                <a:effectLst/>
                <a:latin typeface="+mn-lt"/>
                <a:ea typeface="+mn-ea"/>
                <a:cs typeface="+mn-cs"/>
              </a:rPr>
              <a:t> selectors</a:t>
            </a:r>
            <a:endParaRPr lang="zh-TW" altLang="en-US" sz="1200" b="0" i="0" kern="1200" dirty="0" smtClean="0">
              <a:solidFill>
                <a:schemeClr val="tx1"/>
              </a:solidFill>
              <a:effectLst/>
              <a:latin typeface="+mn-lt"/>
              <a:ea typeface="+mn-ea"/>
              <a:cs typeface="+mn-cs"/>
            </a:endParaRPr>
          </a:p>
          <a:p>
            <a:pPr lvl="0">
              <a:spcBef>
                <a:spcPts val="0"/>
              </a:spcBef>
              <a:buNone/>
            </a:pPr>
            <a:endParaRPr lang="en-US" altLang="zh-TW" dirty="0" smtClean="0"/>
          </a:p>
          <a:p>
            <a:pPr lvl="0">
              <a:spcBef>
                <a:spcPts val="0"/>
              </a:spcBef>
              <a:buNone/>
            </a:pPr>
            <a:r>
              <a:rPr lang="zh-CN" altLang="en-US" dirty="0" smtClean="0"/>
              <a:t>从 </a:t>
            </a:r>
            <a:r>
              <a:rPr lang="en-US" altLang="zh-CN" dirty="0" smtClean="0"/>
              <a:t>parse </a:t>
            </a:r>
            <a:r>
              <a:rPr lang="zh-CN" altLang="en-US" dirty="0" smtClean="0"/>
              <a:t>函数可以看出，将链接的最后两个地址取出作为文件名进行存储</a:t>
            </a:r>
            <a:endParaRPr lang="zh-TW" altLang="en-US" dirty="0" smtClean="0"/>
          </a:p>
          <a:p>
            <a:pPr lvl="0">
              <a:spcBef>
                <a:spcPts val="0"/>
              </a:spcBef>
              <a:buNone/>
            </a:pPr>
            <a:endParaRPr lang="zh-TW" altLang="en-US" dirty="0" smtClean="0"/>
          </a:p>
          <a:p>
            <a:pPr lvl="0">
              <a:spcBef>
                <a:spcPts val="0"/>
              </a:spcBef>
              <a:buNone/>
            </a:pPr>
            <a:r>
              <a:rPr lang="zh-TW" altLang="en-US" dirty="0" smtClean="0"/>
              <a:t>更多的可在看官方文黨上看～</a:t>
            </a:r>
          </a:p>
        </p:txBody>
      </p:sp>
    </p:spTree>
    <p:extLst>
      <p:ext uri="{BB962C8B-B14F-4D97-AF65-F5344CB8AC3E}">
        <p14:creationId xmlns:p14="http://schemas.microsoft.com/office/powerpoint/2010/main" val="365862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953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sz="1100" b="0" i="0" kern="1200" dirty="0" smtClean="0">
                <a:solidFill>
                  <a:schemeClr val="tx1"/>
                </a:solidFill>
                <a:effectLst/>
                <a:latin typeface="+mn-lt"/>
                <a:ea typeface="+mn-ea"/>
                <a:cs typeface="+mn-cs"/>
              </a:rPr>
              <a:t>是一種機器人</a:t>
            </a:r>
            <a:r>
              <a:rPr lang="en-US" altLang="zh-TW" sz="1100" b="0" i="0" kern="1200" dirty="0" smtClean="0">
                <a:solidFill>
                  <a:schemeClr val="tx1"/>
                </a:solidFill>
                <a:effectLst/>
                <a:latin typeface="+mn-lt"/>
                <a:ea typeface="+mn-ea"/>
                <a:cs typeface="+mn-cs"/>
              </a:rPr>
              <a:t>,</a:t>
            </a:r>
            <a:r>
              <a:rPr lang="zh-TW" altLang="en-US" sz="1100" b="0" i="0" kern="1200" dirty="0" smtClean="0">
                <a:solidFill>
                  <a:schemeClr val="tx1"/>
                </a:solidFill>
                <a:effectLst/>
                <a:latin typeface="+mn-lt"/>
                <a:ea typeface="+mn-ea"/>
                <a:cs typeface="+mn-cs"/>
              </a:rPr>
              <a:t>可以自動地瀏覽網際網路並依照你的需求擷取目標資訊</a:t>
            </a:r>
            <a:endParaRPr lang="en-US" altLang="zh-TW" sz="1100" b="0" i="0" kern="1200" dirty="0" smtClean="0">
              <a:solidFill>
                <a:schemeClr val="tx1"/>
              </a:solidFill>
              <a:effectLst/>
              <a:latin typeface="+mn-lt"/>
              <a:ea typeface="+mn-ea"/>
              <a:cs typeface="+mn-cs"/>
            </a:endParaRPr>
          </a:p>
          <a:p>
            <a:pPr lvl="0">
              <a:spcBef>
                <a:spcPts val="0"/>
              </a:spcBef>
              <a:buNone/>
            </a:pPr>
            <a:endParaRPr lang="en-US" altLang="zh-TW" sz="1100" b="0" i="0" kern="1200" dirty="0" smtClean="0">
              <a:solidFill>
                <a:schemeClr val="tx1"/>
              </a:solidFill>
              <a:effectLst/>
              <a:latin typeface="+mn-lt"/>
              <a:ea typeface="+mn-ea"/>
              <a:cs typeface="+mn-cs"/>
            </a:endParaRPr>
          </a:p>
          <a:p>
            <a:pPr lvl="0">
              <a:spcBef>
                <a:spcPts val="0"/>
              </a:spcBef>
              <a:buNone/>
            </a:pPr>
            <a:r>
              <a:rPr lang="zh-TW" altLang="en-US" sz="1100" b="0" i="0" kern="1200" dirty="0" smtClean="0">
                <a:solidFill>
                  <a:schemeClr val="tx1"/>
                </a:solidFill>
                <a:effectLst/>
                <a:latin typeface="+mn-lt"/>
                <a:ea typeface="+mn-ea"/>
                <a:cs typeface="+mn-cs"/>
              </a:rPr>
              <a:t>無所不在的爬蟲</a:t>
            </a:r>
          </a:p>
          <a:p>
            <a:pPr lvl="0">
              <a:spcBef>
                <a:spcPts val="0"/>
              </a:spcBef>
              <a:buNone/>
            </a:pPr>
            <a:r>
              <a:rPr lang="zh-TW" altLang="en-US" sz="1100" dirty="0" smtClean="0"/>
              <a:t>這也是 </a:t>
            </a:r>
            <a:r>
              <a:rPr lang="en-US" altLang="zh-TW" sz="1100" dirty="0" smtClean="0"/>
              <a:t>Google</a:t>
            </a:r>
            <a:r>
              <a:rPr lang="zh-TW" altLang="en-US" sz="1100" dirty="0" smtClean="0"/>
              <a:t>、 </a:t>
            </a:r>
            <a:r>
              <a:rPr lang="en-US" altLang="zh-TW" sz="1100" dirty="0" smtClean="0"/>
              <a:t>Yahoo </a:t>
            </a:r>
            <a:r>
              <a:rPr lang="zh-TW" altLang="en-US" sz="1100" dirty="0" smtClean="0"/>
              <a:t>這種網站背後最重要的程式之一</a:t>
            </a:r>
          </a:p>
          <a:p>
            <a:pPr lvl="0">
              <a:spcBef>
                <a:spcPts val="0"/>
              </a:spcBef>
              <a:buNone/>
            </a:pPr>
            <a:endParaRPr lang="en-US" altLang="zh-TW" sz="1100" b="0" i="0" kern="1200" dirty="0" smtClean="0">
              <a:solidFill>
                <a:schemeClr val="tx1"/>
              </a:solidFill>
              <a:effectLst/>
              <a:latin typeface="+mn-lt"/>
              <a:ea typeface="+mn-ea"/>
              <a:cs typeface="+mn-cs"/>
            </a:endParaRPr>
          </a:p>
          <a:p>
            <a:pPr lvl="0">
              <a:spcBef>
                <a:spcPts val="0"/>
              </a:spcBef>
              <a:buNone/>
            </a:pPr>
            <a:r>
              <a:rPr lang="zh-TW" altLang="en-US" sz="1100" b="0" i="0" kern="1200" dirty="0" smtClean="0">
                <a:solidFill>
                  <a:schemeClr val="tx1"/>
                </a:solidFill>
                <a:effectLst/>
                <a:latin typeface="+mn-lt"/>
                <a:ea typeface="+mn-ea"/>
                <a:cs typeface="+mn-cs"/>
              </a:rPr>
              <a:t>有一個強大的網頁蒐集程式，可以將全世界的網頁通通抓回去儲存以便提供搜尋之用</a:t>
            </a:r>
            <a:endParaRPr lang="en-US" altLang="zh-TW" sz="1100" b="0" i="0" kern="1200" dirty="0" smtClean="0">
              <a:solidFill>
                <a:schemeClr val="tx1"/>
              </a:solidFill>
              <a:effectLst/>
              <a:latin typeface="+mn-lt"/>
              <a:ea typeface="+mn-ea"/>
              <a:cs typeface="+mn-cs"/>
            </a:endParaRPr>
          </a:p>
          <a:p>
            <a:pPr lvl="0">
              <a:spcBef>
                <a:spcPts val="0"/>
              </a:spcBef>
              <a:buNone/>
            </a:pPr>
            <a:r>
              <a:rPr lang="zh-TW" altLang="en-US" sz="1100" b="0" i="0" kern="1200" dirty="0" smtClean="0">
                <a:solidFill>
                  <a:schemeClr val="tx1"/>
                </a:solidFill>
                <a:effectLst/>
                <a:latin typeface="+mn-lt"/>
                <a:ea typeface="+mn-ea"/>
                <a:cs typeface="+mn-cs"/>
              </a:rPr>
              <a:t>好像在網路上爬來爬去的蜘蛛一樣，到處抓網頁回家放。</a:t>
            </a:r>
            <a:r>
              <a:rPr lang="zh-TW" altLang="en-US" dirty="0" smtClean="0"/>
              <a:t>然後不斷往外擴張</a:t>
            </a:r>
            <a:endParaRPr lang="en-US" dirty="0" smtClean="0"/>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00419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使用許多符號來訂定搜尋規則，要學會使用就必須要知道符號的意義</a:t>
            </a:r>
          </a:p>
          <a:p>
            <a:pPr lvl="0">
              <a:spcBef>
                <a:spcPts val="0"/>
              </a:spcBef>
              <a:buNone/>
            </a:pPr>
            <a:endParaRPr lang="en-US" altLang="zh-TW" dirty="0" smtClean="0"/>
          </a:p>
          <a:p>
            <a:pPr lvl="0">
              <a:spcBef>
                <a:spcPts val="0"/>
              </a:spcBef>
              <a:buNone/>
            </a:pPr>
            <a:r>
              <a:rPr lang="zh-TW" altLang="en-US" dirty="0" smtClean="0"/>
              <a:t>舉幾個常用的來說明</a:t>
            </a:r>
            <a:endParaRPr lang="en-US" altLang="zh-TW" dirty="0" smtClean="0"/>
          </a:p>
          <a:p>
            <a:pPr lvl="0">
              <a:spcBef>
                <a:spcPts val="0"/>
              </a:spcBef>
              <a:buNone/>
            </a:pPr>
            <a:r>
              <a:rPr lang="zh-TW" altLang="en-US" dirty="0" smtClean="0"/>
              <a:t>其他的可再上網去查詢</a:t>
            </a:r>
            <a:endParaRPr lang="en-US" altLang="zh-TW" dirty="0" smtClean="0"/>
          </a:p>
          <a:p>
            <a:pPr lvl="0">
              <a:spcBef>
                <a:spcPts val="0"/>
              </a:spcBef>
              <a:buNone/>
            </a:pPr>
            <a:endParaRPr lang="en-US" dirty="0" smtClean="0"/>
          </a:p>
        </p:txBody>
      </p:sp>
    </p:spTree>
    <p:extLst>
      <p:ext uri="{BB962C8B-B14F-4D97-AF65-F5344CB8AC3E}">
        <p14:creationId xmlns:p14="http://schemas.microsoft.com/office/powerpoint/2010/main" val="1848520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46809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1308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還很常用在密碼驗證</a:t>
            </a:r>
            <a:endParaRPr dirty="0"/>
          </a:p>
        </p:txBody>
      </p:sp>
    </p:spTree>
    <p:extLst>
      <p:ext uri="{BB962C8B-B14F-4D97-AF65-F5344CB8AC3E}">
        <p14:creationId xmlns:p14="http://schemas.microsoft.com/office/powerpoint/2010/main" val="724025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raw_input</a:t>
            </a:r>
            <a:r>
              <a:rPr lang="en-US" dirty="0" smtClean="0"/>
              <a:t>     python</a:t>
            </a:r>
            <a:r>
              <a:rPr lang="en-US" baseline="0" dirty="0" smtClean="0"/>
              <a:t> 2</a:t>
            </a:r>
          </a:p>
          <a:p>
            <a:pPr lvl="0">
              <a:spcBef>
                <a:spcPts val="0"/>
              </a:spcBef>
              <a:buNone/>
            </a:pPr>
            <a:r>
              <a:rPr lang="en-US" baseline="0" dirty="0" smtClean="0"/>
              <a:t>input              python3</a:t>
            </a:r>
            <a:endParaRPr dirty="0"/>
          </a:p>
        </p:txBody>
      </p:sp>
    </p:spTree>
    <p:extLst>
      <p:ext uri="{BB962C8B-B14F-4D97-AF65-F5344CB8AC3E}">
        <p14:creationId xmlns:p14="http://schemas.microsoft.com/office/powerpoint/2010/main" val="113763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455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62390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05077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前面我们介绍了 </a:t>
            </a:r>
            <a:r>
              <a:rPr lang="en-US" altLang="zh-TW" sz="1200" b="0" i="0" kern="1200" dirty="0" err="1" smtClean="0">
                <a:solidFill>
                  <a:schemeClr val="tx1"/>
                </a:solidFill>
                <a:effectLst/>
                <a:latin typeface="+mn-lt"/>
                <a:ea typeface="+mn-ea"/>
                <a:cs typeface="+mn-cs"/>
              </a:rPr>
              <a:t>BeautifulSoup</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的用法，这个已经是非常强大的库了，不过还有一些比较流行的解析库</a:t>
            </a:r>
            <a:r>
              <a:rPr kumimoji="1" lang="zh-TW" altLang="en-US" sz="1200" b="0" i="0" kern="1200" baseline="0" dirty="0" smtClean="0">
                <a:solidFill>
                  <a:schemeClr val="tx1"/>
                </a:solidFill>
                <a:effectLst/>
                <a:latin typeface="+mn-lt"/>
                <a:ea typeface="+mn-ea"/>
                <a:cs typeface="+mn-cs"/>
              </a:rPr>
              <a:t> </a:t>
            </a:r>
            <a:r>
              <a:rPr kumimoji="1" lang="en-US" altLang="zh-TW" sz="1200" b="0" i="0" kern="1200" baseline="0" dirty="0" err="1" smtClean="0">
                <a:solidFill>
                  <a:schemeClr val="tx1"/>
                </a:solidFill>
                <a:effectLst/>
                <a:latin typeface="+mn-lt"/>
                <a:ea typeface="+mn-ea"/>
                <a:cs typeface="+mn-cs"/>
              </a:rPr>
              <a:t>Xpath</a:t>
            </a:r>
            <a:endParaRPr kumimoji="1" lang="en-US" altLang="zh-TW" sz="1200" b="0" i="0" kern="1200" baseline="0" dirty="0" smtClean="0">
              <a:solidFill>
                <a:schemeClr val="tx1"/>
              </a:solidFill>
              <a:effectLst/>
              <a:latin typeface="+mn-lt"/>
              <a:ea typeface="+mn-ea"/>
              <a:cs typeface="+mn-cs"/>
            </a:endParaRPr>
          </a:p>
          <a:p>
            <a:endParaRPr kumimoji="1" lang="en-US" altLang="zh-TW" sz="1200" b="0" i="0" kern="1200" baseline="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为神马要用</a:t>
            </a:r>
            <a:r>
              <a:rPr lang="en-US" altLang="zh-TW" sz="1200" b="0" i="0" kern="1200" dirty="0" err="1" smtClean="0">
                <a:solidFill>
                  <a:schemeClr val="tx1"/>
                </a:solidFill>
                <a:effectLst/>
                <a:latin typeface="+mn-lt"/>
                <a:ea typeface="+mn-ea"/>
                <a:cs typeface="+mn-cs"/>
              </a:rPr>
              <a:t>Xpath</a:t>
            </a:r>
            <a:r>
              <a:rPr lang="zh-TW" altLang="en-US" sz="1200" b="0" i="0" kern="1200" dirty="0" smtClean="0">
                <a:solidFill>
                  <a:schemeClr val="tx1"/>
                </a:solidFill>
                <a:effectLst/>
                <a:latin typeface="+mn-lt"/>
                <a:ea typeface="+mn-ea"/>
                <a:cs typeface="+mn-cs"/>
              </a:rPr>
              <a:t>而不是</a:t>
            </a:r>
            <a:r>
              <a:rPr lang="en-US" altLang="zh-TW" sz="1200" b="0" i="0" kern="1200" dirty="0" err="1" smtClean="0">
                <a:solidFill>
                  <a:schemeClr val="tx1"/>
                </a:solidFill>
                <a:effectLst/>
                <a:latin typeface="+mn-lt"/>
                <a:ea typeface="+mn-ea"/>
                <a:cs typeface="+mn-cs"/>
              </a:rPr>
              <a:t>BeautifulSoup</a:t>
            </a:r>
            <a:r>
              <a:rPr lang="zh-TW" altLang="en-US" sz="1200" b="0" i="0" kern="1200" dirty="0" smtClean="0">
                <a:solidFill>
                  <a:schemeClr val="tx1"/>
                </a:solidFill>
                <a:effectLst/>
                <a:latin typeface="+mn-lt"/>
                <a:ea typeface="+mn-ea"/>
                <a:cs typeface="+mn-cs"/>
              </a:rPr>
              <a:t>呢？</a:t>
            </a:r>
          </a:p>
          <a:p>
            <a:r>
              <a:rPr lang="en-US" altLang="zh-TW" sz="1200" b="0" i="0" kern="1200" dirty="0" err="1" smtClean="0">
                <a:solidFill>
                  <a:schemeClr val="tx1"/>
                </a:solidFill>
                <a:effectLst/>
                <a:latin typeface="+mn-lt"/>
                <a:ea typeface="+mn-ea"/>
                <a:cs typeface="+mn-cs"/>
              </a:rPr>
              <a:t>Xpath</a:t>
            </a:r>
            <a:r>
              <a:rPr lang="zh-TW" altLang="en-US" sz="1200" b="0" i="0" kern="1200" dirty="0" smtClean="0">
                <a:solidFill>
                  <a:schemeClr val="tx1"/>
                </a:solidFill>
                <a:effectLst/>
                <a:latin typeface="+mn-lt"/>
                <a:ea typeface="+mn-ea"/>
                <a:cs typeface="+mn-cs"/>
              </a:rPr>
              <a:t>是要更高效一些的，最重要的是我不需要去查看</a:t>
            </a:r>
            <a:r>
              <a:rPr lang="en-US" altLang="zh-TW" sz="1200" b="0" i="0" kern="1200" dirty="0" smtClean="0">
                <a:solidFill>
                  <a:schemeClr val="tx1"/>
                </a:solidFill>
                <a:effectLst/>
                <a:latin typeface="+mn-lt"/>
                <a:ea typeface="+mn-ea"/>
                <a:cs typeface="+mn-cs"/>
              </a:rPr>
              <a:t>html</a:t>
            </a:r>
            <a:r>
              <a:rPr lang="zh-TW" altLang="en-US" sz="1200" b="0" i="0" kern="1200" dirty="0" smtClean="0">
                <a:solidFill>
                  <a:schemeClr val="tx1"/>
                </a:solidFill>
                <a:effectLst/>
                <a:latin typeface="+mn-lt"/>
                <a:ea typeface="+mn-ea"/>
                <a:cs typeface="+mn-cs"/>
              </a:rPr>
              <a:t>结构，通过</a:t>
            </a:r>
            <a:r>
              <a:rPr lang="en-US" altLang="zh-TW" sz="1200" b="0" i="0" kern="1200" dirty="0" smtClean="0">
                <a:solidFill>
                  <a:schemeClr val="tx1"/>
                </a:solidFill>
                <a:effectLst/>
                <a:latin typeface="+mn-lt"/>
                <a:ea typeface="+mn-ea"/>
                <a:cs typeface="+mn-cs"/>
              </a:rPr>
              <a:t>chrome</a:t>
            </a:r>
            <a:r>
              <a:rPr lang="zh-TW" altLang="en-US" sz="1200" b="0" i="0" kern="1200" dirty="0" smtClean="0">
                <a:solidFill>
                  <a:schemeClr val="tx1"/>
                </a:solidFill>
                <a:effectLst/>
                <a:latin typeface="+mn-lt"/>
                <a:ea typeface="+mn-ea"/>
                <a:cs typeface="+mn-cs"/>
              </a:rPr>
              <a:t>直接复制</a:t>
            </a:r>
            <a:r>
              <a:rPr lang="en-US" altLang="zh-TW" sz="1200" b="0" i="0" kern="1200" dirty="0" err="1" smtClean="0">
                <a:solidFill>
                  <a:schemeClr val="tx1"/>
                </a:solidFill>
                <a:effectLst/>
                <a:latin typeface="+mn-lt"/>
                <a:ea typeface="+mn-ea"/>
                <a:cs typeface="+mn-cs"/>
              </a:rPr>
              <a:t>Xpath</a:t>
            </a:r>
            <a:r>
              <a:rPr lang="zh-TW" altLang="en-US" sz="1200" b="0" i="0" kern="1200" dirty="0" smtClean="0">
                <a:solidFill>
                  <a:schemeClr val="tx1"/>
                </a:solidFill>
                <a:effectLst/>
                <a:latin typeface="+mn-lt"/>
                <a:ea typeface="+mn-ea"/>
                <a:cs typeface="+mn-cs"/>
              </a:rPr>
              <a:t>路径就可使用，对于懒人来说这个是挺不错的功能，而且同样强大。当然，萝卜白菜，各有索爱。工具嘛，顺手才是好！</a:t>
            </a:r>
            <a:endParaRPr kumimoji="1" lang="en-US" altLang="zh-TW" sz="1200" b="0" i="0" kern="1200" baseline="0" dirty="0" smtClean="0">
              <a:solidFill>
                <a:schemeClr val="tx1"/>
              </a:solidFill>
              <a:effectLst/>
              <a:latin typeface="+mn-lt"/>
              <a:ea typeface="+mn-ea"/>
              <a:cs typeface="+mn-cs"/>
            </a:endParaRPr>
          </a:p>
          <a:p>
            <a:endParaRPr kumimoji="1" lang="en-US" altLang="zh-TW" sz="1200" b="0" i="0" kern="1200" baseline="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像先前介紹的</a:t>
            </a:r>
            <a:r>
              <a:rPr lang="en-US" altLang="zh-TW" sz="1200" b="0" i="0" kern="1200" dirty="0" err="1" smtClean="0">
                <a:solidFill>
                  <a:schemeClr val="tx1"/>
                </a:solidFill>
                <a:effectLst/>
                <a:latin typeface="+mn-lt"/>
                <a:ea typeface="+mn-ea"/>
                <a:cs typeface="+mn-cs"/>
              </a:rPr>
              <a:t>scrapy</a:t>
            </a:r>
            <a:r>
              <a:rPr lang="zh-TW" altLang="en-US" sz="1200" b="0" i="0" kern="1200" dirty="0" smtClean="0">
                <a:solidFill>
                  <a:schemeClr val="tx1"/>
                </a:solidFill>
                <a:effectLst/>
                <a:latin typeface="+mn-lt"/>
                <a:ea typeface="+mn-ea"/>
                <a:cs typeface="+mn-cs"/>
              </a:rPr>
              <a:t>框架也有支援</a:t>
            </a:r>
            <a:r>
              <a:rPr lang="en-US" altLang="zh-TW" sz="1200" b="0" i="0" kern="1200" dirty="0" err="1" smtClean="0">
                <a:solidFill>
                  <a:schemeClr val="tx1"/>
                </a:solidFill>
                <a:effectLst/>
                <a:latin typeface="+mn-lt"/>
                <a:ea typeface="+mn-ea"/>
                <a:cs typeface="+mn-cs"/>
              </a:rPr>
              <a:t>Xpath</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等等會</a:t>
            </a:r>
            <a:r>
              <a:rPr lang="en-US" altLang="zh-TW" sz="1200" b="0" i="0" kern="1200" dirty="0" smtClean="0">
                <a:solidFill>
                  <a:schemeClr val="tx1"/>
                </a:solidFill>
                <a:effectLst/>
                <a:latin typeface="+mn-lt"/>
                <a:ea typeface="+mn-ea"/>
                <a:cs typeface="+mn-cs"/>
              </a:rPr>
              <a:t>demo</a:t>
            </a:r>
            <a:r>
              <a:rPr lang="zh-TW" altLang="en-US"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scrapy</a:t>
            </a:r>
            <a:r>
              <a:rPr lang="en-US" altLang="zh-TW" sz="1200" b="0" i="0" kern="1200" baseline="0" dirty="0" smtClean="0">
                <a:solidFill>
                  <a:schemeClr val="tx1"/>
                </a:solidFill>
                <a:effectLst/>
                <a:latin typeface="+mn-lt"/>
                <a:ea typeface="+mn-ea"/>
                <a:cs typeface="+mn-cs"/>
              </a:rPr>
              <a:t> </a:t>
            </a:r>
            <a:r>
              <a:rPr lang="zh-TW" altLang="en-US" sz="1200" b="0" i="0" kern="1200" baseline="0" dirty="0" smtClean="0">
                <a:solidFill>
                  <a:schemeClr val="tx1"/>
                </a:solidFill>
                <a:effectLst/>
                <a:latin typeface="+mn-lt"/>
                <a:ea typeface="+mn-ea"/>
                <a:cs typeface="+mn-cs"/>
              </a:rPr>
              <a:t>搭配</a:t>
            </a:r>
            <a:r>
              <a:rPr lang="en-US" altLang="zh-TW" sz="1200" b="0" i="0" kern="1200" baseline="0" dirty="0" err="1" smtClean="0">
                <a:solidFill>
                  <a:schemeClr val="tx1"/>
                </a:solidFill>
                <a:effectLst/>
                <a:latin typeface="+mn-lt"/>
                <a:ea typeface="+mn-ea"/>
                <a:cs typeface="+mn-cs"/>
              </a:rPr>
              <a:t>Xpath</a:t>
            </a:r>
            <a:r>
              <a:rPr lang="zh-TW" altLang="en-US" sz="1200" b="0" i="0" kern="1200" baseline="0" dirty="0" smtClean="0">
                <a:solidFill>
                  <a:schemeClr val="tx1"/>
                </a:solidFill>
                <a:effectLst/>
                <a:latin typeface="+mn-lt"/>
                <a:ea typeface="+mn-ea"/>
                <a:cs typeface="+mn-cs"/>
              </a:rPr>
              <a:t>給大家看</a:t>
            </a:r>
            <a:endParaRPr lang="zh-TW" altLang="en-US"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6B5324AC-84E8-4F55-A065-9CBEC88F6BCF}" type="slidenum">
              <a:rPr lang="zh-TW" altLang="en-US" smtClean="0"/>
              <a:t>31</a:t>
            </a:fld>
            <a:endParaRPr lang="zh-TW" altLang="en-US"/>
          </a:p>
        </p:txBody>
      </p:sp>
    </p:spTree>
    <p:extLst>
      <p:ext uri="{BB962C8B-B14F-4D97-AF65-F5344CB8AC3E}">
        <p14:creationId xmlns:p14="http://schemas.microsoft.com/office/powerpoint/2010/main" val="206134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設計原理簡單來說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b="1" dirty="0" smtClean="0">
                <a:solidFill>
                  <a:srgbClr val="3D4965"/>
                </a:solidFill>
                <a:latin typeface="Dosis"/>
                <a:ea typeface="Dosis"/>
                <a:cs typeface="Dosis"/>
              </a:rPr>
              <a:t>模擬用戶使用瀏覽器輸入網址並透過</a:t>
            </a:r>
            <a:r>
              <a:rPr lang="en-US" altLang="zh-TW" sz="1100" b="1" dirty="0" smtClean="0">
                <a:solidFill>
                  <a:srgbClr val="3D4965"/>
                </a:solidFill>
                <a:latin typeface="Dosis"/>
                <a:ea typeface="Dosis"/>
                <a:cs typeface="Dosis"/>
              </a:rPr>
              <a:t>HTTP</a:t>
            </a:r>
            <a:r>
              <a:rPr lang="zh-TW" altLang="en-US" sz="1100" b="1" dirty="0" smtClean="0">
                <a:solidFill>
                  <a:srgbClr val="3D4965"/>
                </a:solidFill>
                <a:latin typeface="Dosis"/>
                <a:ea typeface="Dosis"/>
                <a:cs typeface="Dosis"/>
              </a:rPr>
              <a:t>協定中的</a:t>
            </a:r>
            <a:r>
              <a:rPr lang="en-US" altLang="zh-TW" sz="1100" b="1" dirty="0" smtClean="0">
                <a:solidFill>
                  <a:srgbClr val="3D4965"/>
                </a:solidFill>
                <a:latin typeface="Dosis"/>
                <a:ea typeface="Dosis"/>
                <a:cs typeface="Dosis"/>
              </a:rPr>
              <a:t>GET</a:t>
            </a:r>
            <a:r>
              <a:rPr lang="zh-TW" altLang="en-US" sz="1100" b="1" dirty="0" smtClean="0">
                <a:solidFill>
                  <a:srgbClr val="3D4965"/>
                </a:solidFill>
                <a:latin typeface="Dosis"/>
                <a:ea typeface="Dosis"/>
                <a:cs typeface="Dosis"/>
              </a:rPr>
              <a:t>方法送出一個請求</a:t>
            </a:r>
            <a:r>
              <a:rPr lang="en-US" altLang="zh-TW" sz="1100" b="1" dirty="0" smtClean="0">
                <a:solidFill>
                  <a:srgbClr val="3D4965"/>
                </a:solidFill>
                <a:latin typeface="Dosis"/>
                <a:ea typeface="Dosis"/>
                <a:cs typeface="Dosis"/>
              </a:rPr>
              <a:t>(Request)</a:t>
            </a:r>
            <a:r>
              <a:rPr lang="zh-TW" altLang="en-US" sz="1100" b="1" dirty="0" smtClean="0">
                <a:solidFill>
                  <a:srgbClr val="3D4965"/>
                </a:solidFill>
                <a:latin typeface="Dosis"/>
                <a:ea typeface="Dosis"/>
                <a:cs typeface="Dosis"/>
              </a:rPr>
              <a:t>到遠端的伺服器</a:t>
            </a:r>
            <a:r>
              <a:rPr lang="en-US" altLang="zh-TW" sz="1100" b="1" dirty="0" smtClean="0">
                <a:solidFill>
                  <a:srgbClr val="3D4965"/>
                </a:solidFill>
                <a:latin typeface="Dosis"/>
                <a:ea typeface="Dosis"/>
                <a:cs typeface="Dosis"/>
              </a:rPr>
              <a:t>(Server)</a:t>
            </a:r>
            <a:r>
              <a:rPr lang="zh-TW" altLang="en-US" sz="1100" b="1" dirty="0" smtClean="0">
                <a:solidFill>
                  <a:srgbClr val="3D4965"/>
                </a:solidFill>
                <a:latin typeface="Dosis"/>
                <a:ea typeface="Dosis"/>
                <a:cs typeface="Dosis"/>
              </a:rPr>
              <a:t>，伺服器接受請求後，就會回應</a:t>
            </a:r>
            <a:r>
              <a:rPr lang="en-US" altLang="zh-TW" sz="1100" b="1" dirty="0" smtClean="0">
                <a:solidFill>
                  <a:srgbClr val="3D4965"/>
                </a:solidFill>
                <a:latin typeface="Dosis"/>
                <a:ea typeface="Dosis"/>
                <a:cs typeface="Dosis"/>
              </a:rPr>
              <a:t>(Response)</a:t>
            </a:r>
            <a:r>
              <a:rPr lang="zh-TW" altLang="en-US" sz="1100" b="1" dirty="0" smtClean="0">
                <a:solidFill>
                  <a:srgbClr val="3D4965"/>
                </a:solidFill>
                <a:latin typeface="Dosis"/>
                <a:ea typeface="Dosis"/>
                <a:cs typeface="Dosis"/>
              </a:rPr>
              <a:t>並回傳網頁內容</a:t>
            </a:r>
            <a:r>
              <a:rPr lang="en-US" altLang="zh-TW" sz="1100" b="1" dirty="0" smtClean="0">
                <a:solidFill>
                  <a:srgbClr val="3D4965"/>
                </a:solidFill>
                <a:latin typeface="Dosis"/>
                <a:ea typeface="Dosis"/>
                <a:cs typeface="Dosis"/>
              </a:rPr>
              <a:t>(</a:t>
            </a:r>
            <a:r>
              <a:rPr lang="zh-TW" altLang="en-US" sz="1100" b="1" dirty="0" smtClean="0">
                <a:solidFill>
                  <a:srgbClr val="3D4965"/>
                </a:solidFill>
                <a:latin typeface="Dosis"/>
                <a:ea typeface="Dosis"/>
                <a:cs typeface="Dosis"/>
              </a:rPr>
              <a:t>原始碼</a:t>
            </a:r>
            <a:r>
              <a:rPr lang="en-US" altLang="zh-TW" sz="1100" b="1" dirty="0" smtClean="0">
                <a:solidFill>
                  <a:srgbClr val="3D4965"/>
                </a:solidFill>
                <a:latin typeface="Dosis"/>
                <a:ea typeface="Dosis"/>
                <a:cs typeface="Dosis"/>
              </a:rPr>
              <a:t>)</a:t>
            </a:r>
            <a:r>
              <a:rPr lang="zh-TW" altLang="en-US" sz="1100" b="1" dirty="0" smtClean="0">
                <a:solidFill>
                  <a:srgbClr val="3D4965"/>
                </a:solidFill>
                <a:latin typeface="Dosis"/>
                <a:ea typeface="Dosis"/>
                <a:cs typeface="Dosis"/>
              </a:rPr>
              <a:t>的檔案回來，再經由瀏覽器轉譯後變成漂亮的網頁。</a:t>
            </a:r>
            <a:endParaRPr lang="en" altLang="zh-TW" sz="1100" b="1" dirty="0" smtClean="0">
              <a:solidFill>
                <a:srgbClr val="3D4965"/>
              </a:solidFill>
              <a:latin typeface="Dosis"/>
              <a:ea typeface="Dosis"/>
              <a:cs typeface="Dosis"/>
              <a:sym typeface="Dosis"/>
            </a:endParaRPr>
          </a:p>
          <a:p>
            <a:pPr lvl="0">
              <a:spcBef>
                <a:spcPts val="0"/>
              </a:spcBef>
              <a:buNone/>
            </a:pPr>
            <a:endParaRPr lang="en-US" dirty="0" smtClean="0"/>
          </a:p>
          <a:p>
            <a:pPr lvl="0">
              <a:spcBef>
                <a:spcPts val="0"/>
              </a:spcBef>
              <a:buNone/>
            </a:pPr>
            <a:endParaRPr dirty="0"/>
          </a:p>
        </p:txBody>
      </p:sp>
    </p:spTree>
    <p:extLst>
      <p:ext uri="{BB962C8B-B14F-4D97-AF65-F5344CB8AC3E}">
        <p14:creationId xmlns:p14="http://schemas.microsoft.com/office/powerpoint/2010/main" val="186947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46741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74806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sz="1200" b="0" i="0" kern="1200" dirty="0" smtClean="0">
                <a:solidFill>
                  <a:schemeClr val="tx1"/>
                </a:solidFill>
                <a:effectLst/>
                <a:latin typeface="+mn-lt"/>
                <a:ea typeface="+mn-ea"/>
                <a:cs typeface="+mn-cs"/>
              </a:rPr>
              <a:t>通过使用 </a:t>
            </a:r>
            <a:r>
              <a:rPr lang="en-US" altLang="zh-TW" dirty="0" smtClean="0"/>
              <a:t>html</a:t>
            </a:r>
            <a:r>
              <a:rPr lang="zh-TW" altLang="en-US" sz="1200" b="0" i="0" kern="1200" dirty="0" smtClean="0">
                <a:solidFill>
                  <a:schemeClr val="tx1"/>
                </a:solidFill>
                <a:effectLst/>
                <a:latin typeface="+mn-lt"/>
                <a:ea typeface="+mn-ea"/>
                <a:cs typeface="+mn-cs"/>
              </a:rPr>
              <a:t> 模块解析它，并将结果保存到 </a:t>
            </a:r>
            <a:r>
              <a:rPr lang="en-US" altLang="zh-TW" dirty="0" smtClean="0"/>
              <a:t>tree</a:t>
            </a:r>
            <a:r>
              <a:rPr lang="zh-TW" altLang="en-US" sz="1200" b="0" i="0" kern="1200" dirty="0" smtClean="0">
                <a:solidFill>
                  <a:schemeClr val="tx1"/>
                </a:solidFill>
                <a:effectLst/>
                <a:latin typeface="+mn-lt"/>
                <a:ea typeface="+mn-ea"/>
                <a:cs typeface="+mn-cs"/>
              </a:rPr>
              <a:t> 中</a:t>
            </a:r>
            <a:endParaRPr lang="en-US" altLang="zh-TW" sz="1200" b="0" i="0" kern="1200" dirty="0" smtClean="0">
              <a:solidFill>
                <a:schemeClr val="tx1"/>
              </a:solidFill>
              <a:effectLst/>
              <a:latin typeface="+mn-lt"/>
              <a:ea typeface="+mn-ea"/>
              <a:cs typeface="+mn-cs"/>
            </a:endParaRPr>
          </a:p>
          <a:p>
            <a:pPr lvl="0">
              <a:spcBef>
                <a:spcPts val="0"/>
              </a:spcBef>
              <a:buNone/>
            </a:pPr>
            <a:r>
              <a:rPr lang="en-US" altLang="zh-TW" dirty="0" smtClean="0"/>
              <a:t>tree</a:t>
            </a:r>
            <a:r>
              <a:rPr lang="zh-TW" altLang="en-US" sz="1200" b="0" i="0" kern="1200" dirty="0" smtClean="0">
                <a:solidFill>
                  <a:schemeClr val="tx1"/>
                </a:solidFill>
                <a:effectLst/>
                <a:latin typeface="+mn-lt"/>
                <a:ea typeface="+mn-ea"/>
                <a:cs typeface="+mn-cs"/>
              </a:rPr>
              <a:t> 现在包含了整个</a:t>
            </a:r>
            <a:r>
              <a:rPr lang="en-US" altLang="zh-TW" sz="1200" b="0" i="0" kern="1200" dirty="0" smtClean="0">
                <a:solidFill>
                  <a:schemeClr val="tx1"/>
                </a:solidFill>
                <a:effectLst/>
                <a:latin typeface="+mn-lt"/>
                <a:ea typeface="+mn-ea"/>
                <a:cs typeface="+mn-cs"/>
              </a:rPr>
              <a:t>HTML</a:t>
            </a:r>
            <a:r>
              <a:rPr lang="zh-TW" altLang="en-US" sz="1200" b="0" i="0" kern="1200" dirty="0" smtClean="0">
                <a:solidFill>
                  <a:schemeClr val="tx1"/>
                </a:solidFill>
                <a:effectLst/>
                <a:latin typeface="+mn-lt"/>
                <a:ea typeface="+mn-ea"/>
                <a:cs typeface="+mn-cs"/>
              </a:rPr>
              <a:t>文件到一个优雅的树结构中，我们可以使用两种 方法访问：</a:t>
            </a:r>
            <a:r>
              <a:rPr lang="en-US" altLang="zh-TW" sz="1200" b="0" i="0" kern="1200" dirty="0" err="1" smtClean="0">
                <a:solidFill>
                  <a:schemeClr val="tx1"/>
                </a:solidFill>
                <a:effectLst/>
                <a:latin typeface="+mn-lt"/>
                <a:ea typeface="+mn-ea"/>
                <a:cs typeface="+mn-cs"/>
              </a:rPr>
              <a:t>XPath</a:t>
            </a:r>
            <a:r>
              <a:rPr lang="zh-TW" altLang="en-US" sz="1200" b="0" i="0" kern="1200" dirty="0" smtClean="0">
                <a:solidFill>
                  <a:schemeClr val="tx1"/>
                </a:solidFill>
                <a:effectLst/>
                <a:latin typeface="+mn-lt"/>
                <a:ea typeface="+mn-ea"/>
                <a:cs typeface="+mn-cs"/>
              </a:rPr>
              <a:t>以及</a:t>
            </a:r>
            <a:r>
              <a:rPr lang="en-US" altLang="zh-TW" sz="1200" b="0" i="0" kern="1200" dirty="0" smtClean="0">
                <a:solidFill>
                  <a:schemeClr val="tx1"/>
                </a:solidFill>
                <a:effectLst/>
                <a:latin typeface="+mn-lt"/>
                <a:ea typeface="+mn-ea"/>
                <a:cs typeface="+mn-cs"/>
              </a:rPr>
              <a:t>CSS</a:t>
            </a:r>
            <a:r>
              <a:rPr lang="zh-TW" altLang="en-US" sz="1200" b="0" i="0" kern="1200" dirty="0" smtClean="0">
                <a:solidFill>
                  <a:schemeClr val="tx1"/>
                </a:solidFill>
                <a:effectLst/>
                <a:latin typeface="+mn-lt"/>
                <a:ea typeface="+mn-ea"/>
                <a:cs typeface="+mn-cs"/>
              </a:rPr>
              <a:t>选择器。在这个例子中，我们将选择前者。</a:t>
            </a:r>
            <a:endParaRPr lang="en-US" altLang="zh-TW" sz="1200" b="0" i="0" kern="1200" dirty="0" smtClean="0">
              <a:solidFill>
                <a:schemeClr val="tx1"/>
              </a:solidFill>
              <a:effectLst/>
              <a:latin typeface="+mn-lt"/>
              <a:ea typeface="+mn-ea"/>
              <a:cs typeface="+mn-cs"/>
            </a:endParaRPr>
          </a:p>
          <a:p>
            <a:pPr lvl="0">
              <a:spcBef>
                <a:spcPts val="0"/>
              </a:spcBef>
              <a:buNone/>
            </a:pPr>
            <a:r>
              <a:rPr lang="en-US" altLang="zh-TW" sz="1200" b="0" i="0" kern="1200" dirty="0" err="1" smtClean="0">
                <a:solidFill>
                  <a:schemeClr val="tx1"/>
                </a:solidFill>
                <a:effectLst/>
                <a:latin typeface="+mn-lt"/>
                <a:ea typeface="+mn-ea"/>
                <a:cs typeface="+mn-cs"/>
              </a:rPr>
              <a:t>XPath</a:t>
            </a:r>
            <a:r>
              <a:rPr lang="zh-TW" altLang="en-US" sz="1200" b="0" i="0" kern="1200" dirty="0" smtClean="0">
                <a:solidFill>
                  <a:schemeClr val="tx1"/>
                </a:solidFill>
                <a:effectLst/>
                <a:latin typeface="+mn-lt"/>
                <a:ea typeface="+mn-ea"/>
                <a:cs typeface="+mn-cs"/>
              </a:rPr>
              <a:t>是一种在结构化文档（如</a:t>
            </a:r>
            <a:r>
              <a:rPr lang="en-US" altLang="zh-TW" sz="1200" b="0" i="0" kern="1200" dirty="0" smtClean="0">
                <a:solidFill>
                  <a:schemeClr val="tx1"/>
                </a:solidFill>
                <a:effectLst/>
                <a:latin typeface="+mn-lt"/>
                <a:ea typeface="+mn-ea"/>
                <a:cs typeface="+mn-cs"/>
              </a:rPr>
              <a:t>HTML</a:t>
            </a:r>
            <a:r>
              <a:rPr lang="zh-TW" altLang="en-US" sz="1200" b="0" i="0" kern="1200" dirty="0" smtClean="0">
                <a:solidFill>
                  <a:schemeClr val="tx1"/>
                </a:solidFill>
                <a:effectLst/>
                <a:latin typeface="+mn-lt"/>
                <a:ea typeface="+mn-ea"/>
                <a:cs typeface="+mn-cs"/>
              </a:rPr>
              <a:t>或</a:t>
            </a:r>
            <a:r>
              <a:rPr lang="en-US" altLang="zh-TW" sz="1200" b="0" i="0" kern="1200" dirty="0" smtClean="0">
                <a:solidFill>
                  <a:schemeClr val="tx1"/>
                </a:solidFill>
                <a:effectLst/>
                <a:latin typeface="+mn-lt"/>
                <a:ea typeface="+mn-ea"/>
                <a:cs typeface="+mn-cs"/>
              </a:rPr>
              <a:t>XML</a:t>
            </a:r>
            <a:r>
              <a:rPr lang="zh-TW" altLang="en-US" sz="1200" b="0" i="0" kern="1200" dirty="0" smtClean="0">
                <a:solidFill>
                  <a:schemeClr val="tx1"/>
                </a:solidFill>
                <a:effectLst/>
                <a:latin typeface="+mn-lt"/>
                <a:ea typeface="+mn-ea"/>
                <a:cs typeface="+mn-cs"/>
              </a:rPr>
              <a:t>）中定位信息的方式。</a:t>
            </a:r>
            <a:endParaRPr dirty="0"/>
          </a:p>
        </p:txBody>
      </p:sp>
    </p:spTree>
    <p:extLst>
      <p:ext uri="{BB962C8B-B14F-4D97-AF65-F5344CB8AC3E}">
        <p14:creationId xmlns:p14="http://schemas.microsoft.com/office/powerpoint/2010/main" val="840683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Arial Unicode MS" pitchFamily="34" charset="-120"/>
                <a:ea typeface="Arial Unicode MS" pitchFamily="34" charset="-120"/>
                <a:cs typeface="Arial Unicode MS" pitchFamily="34" charset="-120"/>
                <a:sym typeface="Dosis"/>
              </a:rPr>
              <a:t>自動化測試網站</a:t>
            </a:r>
            <a:r>
              <a:rPr lang="en-US" altLang="zh-TW" sz="1200" dirty="0" smtClean="0">
                <a:latin typeface="Arial Unicode MS" pitchFamily="34" charset="-120"/>
                <a:ea typeface="Arial Unicode MS" pitchFamily="34" charset="-120"/>
                <a:cs typeface="Arial Unicode MS" pitchFamily="34" charset="-120"/>
                <a:sym typeface="Dosis"/>
              </a:rPr>
              <a:t> </a:t>
            </a:r>
            <a:r>
              <a:rPr lang="zh-TW" altLang="en-US" sz="1200" dirty="0" smtClean="0">
                <a:latin typeface="Arial Unicode MS" pitchFamily="34" charset="-120"/>
                <a:ea typeface="Arial Unicode MS" pitchFamily="34" charset="-120"/>
                <a:cs typeface="Arial Unicode MS" pitchFamily="34" charset="-120"/>
                <a:sym typeface="Dosis"/>
              </a:rPr>
              <a:t>工具</a:t>
            </a:r>
            <a:endParaRPr lang="en-US" altLang="zh-TW" sz="1200" b="1" i="0" kern="1200" dirty="0" smtClean="0">
              <a:solidFill>
                <a:schemeClr val="tx1"/>
              </a:solidFill>
              <a:effectLst/>
              <a:latin typeface="+mn-lt"/>
              <a:ea typeface="+mn-ea"/>
              <a:cs typeface="+mn-cs"/>
            </a:endParaRPr>
          </a:p>
          <a:p>
            <a:r>
              <a:rPr lang="zh-TW" altLang="en-US" sz="1200" b="1" i="0" kern="1200" dirty="0" smtClean="0">
                <a:solidFill>
                  <a:schemeClr val="tx1"/>
                </a:solidFill>
                <a:effectLst/>
                <a:latin typeface="+mn-lt"/>
                <a:ea typeface="+mn-ea"/>
                <a:cs typeface="+mn-cs"/>
              </a:rPr>
              <a:t>它能控制你的浏览器</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有模有样地学人类”看”网页</a:t>
            </a:r>
            <a:r>
              <a:rPr lang="en-US" altLang="zh-TW" sz="1200" b="0" i="0" kern="1200" dirty="0" smtClean="0">
                <a:solidFill>
                  <a:schemeClr val="tx1"/>
                </a:solidFill>
                <a:effectLst/>
                <a:latin typeface="+mn-lt"/>
                <a:ea typeface="+mn-ea"/>
                <a:cs typeface="+mn-cs"/>
              </a:rPr>
              <a:t>.</a:t>
            </a:r>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那么你什么时候会要用到 </a:t>
            </a:r>
            <a:r>
              <a:rPr lang="en-US" altLang="zh-TW" sz="1200" b="0" i="0" kern="1200" dirty="0" smtClean="0">
                <a:solidFill>
                  <a:schemeClr val="tx1"/>
                </a:solidFill>
                <a:effectLst/>
                <a:latin typeface="+mn-lt"/>
                <a:ea typeface="+mn-ea"/>
                <a:cs typeface="+mn-cs"/>
              </a:rPr>
              <a:t>Selenium </a:t>
            </a:r>
            <a:r>
              <a:rPr lang="zh-TW" altLang="en-US" sz="1200" b="0" i="0" kern="1200" dirty="0" smtClean="0">
                <a:solidFill>
                  <a:schemeClr val="tx1"/>
                </a:solidFill>
                <a:effectLst/>
                <a:latin typeface="+mn-lt"/>
                <a:ea typeface="+mn-ea"/>
                <a:cs typeface="+mn-cs"/>
              </a:rPr>
              <a:t>呢</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当你</a:t>
            </a:r>
            <a:r>
              <a:rPr lang="en-US" altLang="zh-TW" sz="1200" b="0" i="0" kern="1200" dirty="0" smtClean="0">
                <a:solidFill>
                  <a:schemeClr val="tx1"/>
                </a:solidFill>
                <a:effectLst/>
                <a:latin typeface="+mn-lt"/>
                <a:ea typeface="+mn-ea"/>
                <a:cs typeface="+mn-cs"/>
              </a:rPr>
              <a:t>:</a:t>
            </a:r>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发现用普通方法爬不到想要的内容</a:t>
            </a:r>
          </a:p>
          <a:p>
            <a:r>
              <a:rPr lang="zh-TW" altLang="en-US" sz="1200" b="0" i="0" kern="1200" dirty="0" smtClean="0">
                <a:solidFill>
                  <a:schemeClr val="tx1"/>
                </a:solidFill>
                <a:effectLst/>
                <a:latin typeface="+mn-lt"/>
                <a:ea typeface="+mn-ea"/>
                <a:cs typeface="+mn-cs"/>
              </a:rPr>
              <a:t>网站跟你玩”捉迷藏”</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太多 </a:t>
            </a:r>
            <a:r>
              <a:rPr lang="en-US" altLang="zh-TW" sz="1200" b="0" i="0" kern="1200" dirty="0" smtClean="0">
                <a:solidFill>
                  <a:schemeClr val="tx1"/>
                </a:solidFill>
                <a:effectLst/>
                <a:latin typeface="+mn-lt"/>
                <a:ea typeface="+mn-ea"/>
                <a:cs typeface="+mn-cs"/>
              </a:rPr>
              <a:t>JavaScript </a:t>
            </a:r>
            <a:r>
              <a:rPr lang="zh-TW" altLang="en-US" sz="1200" b="0" i="0" kern="1200" dirty="0" smtClean="0">
                <a:solidFill>
                  <a:schemeClr val="tx1"/>
                </a:solidFill>
                <a:effectLst/>
                <a:latin typeface="+mn-lt"/>
                <a:ea typeface="+mn-ea"/>
                <a:cs typeface="+mn-cs"/>
              </a:rPr>
              <a:t>内容</a:t>
            </a:r>
            <a:r>
              <a:rPr lang="zh-TW" altLang="en-US" sz="1200" b="0" i="0" kern="1200" baseline="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需要像人一样浏览的爬虫</a:t>
            </a:r>
          </a:p>
          <a:p>
            <a:endParaRPr lang="zh-TW" altLang="en-US" sz="1200" b="0" i="0" kern="1200" dirty="0" smtClean="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10"/>
          </p:nvPr>
        </p:nvSpPr>
        <p:spPr/>
        <p:txBody>
          <a:bodyPr/>
          <a:lstStyle/>
          <a:p>
            <a:fld id="{6B5324AC-84E8-4F55-A065-9CBEC88F6BCF}" type="slidenum">
              <a:rPr lang="zh-TW" altLang="en-US" smtClean="0"/>
              <a:t>35</a:t>
            </a:fld>
            <a:endParaRPr lang="zh-TW" altLang="en-US"/>
          </a:p>
        </p:txBody>
      </p:sp>
    </p:spTree>
    <p:extLst>
      <p:ext uri="{BB962C8B-B14F-4D97-AF65-F5344CB8AC3E}">
        <p14:creationId xmlns:p14="http://schemas.microsoft.com/office/powerpoint/2010/main" val="2141295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ltLang="zh-TW" sz="1200" b="0" i="0" kern="1200" dirty="0" smtClean="0">
                <a:solidFill>
                  <a:schemeClr val="tx1"/>
                </a:solidFill>
                <a:effectLst/>
                <a:latin typeface="+mn-lt"/>
                <a:ea typeface="+mn-ea"/>
                <a:cs typeface="+mn-cs"/>
              </a:rPr>
              <a:t>Selenium </a:t>
            </a:r>
            <a:r>
              <a:rPr lang="zh-TW" altLang="en-US" sz="1200" b="0" i="0" kern="1200" dirty="0" smtClean="0">
                <a:solidFill>
                  <a:schemeClr val="tx1"/>
                </a:solidFill>
                <a:effectLst/>
                <a:latin typeface="+mn-lt"/>
                <a:ea typeface="+mn-ea"/>
                <a:cs typeface="+mn-cs"/>
              </a:rPr>
              <a:t>執行「真實的瀏覽器」來進行網站操作的自動化，它能夠直接獲取即時的內容，包括被 </a:t>
            </a:r>
            <a:r>
              <a:rPr lang="en-US" altLang="zh-TW" sz="1200" b="0" i="0" kern="1200" dirty="0" smtClean="0">
                <a:solidFill>
                  <a:schemeClr val="tx1"/>
                </a:solidFill>
                <a:effectLst/>
                <a:latin typeface="+mn-lt"/>
                <a:ea typeface="+mn-ea"/>
                <a:cs typeface="+mn-cs"/>
              </a:rPr>
              <a:t>JavaScript </a:t>
            </a:r>
            <a:r>
              <a:rPr lang="zh-TW" altLang="en-US" sz="1200" b="0" i="0" kern="1200" dirty="0" smtClean="0">
                <a:solidFill>
                  <a:schemeClr val="tx1"/>
                </a:solidFill>
                <a:effectLst/>
                <a:latin typeface="+mn-lt"/>
                <a:ea typeface="+mn-ea"/>
                <a:cs typeface="+mn-cs"/>
              </a:rPr>
              <a:t>修改過的 </a:t>
            </a:r>
            <a:r>
              <a:rPr lang="en-US" altLang="zh-TW" sz="1200" b="0" i="0" kern="1200" dirty="0" smtClean="0">
                <a:solidFill>
                  <a:schemeClr val="tx1"/>
                </a:solidFill>
                <a:effectLst/>
                <a:latin typeface="+mn-lt"/>
                <a:ea typeface="+mn-ea"/>
                <a:cs typeface="+mn-cs"/>
              </a:rPr>
              <a:t>DOM </a:t>
            </a:r>
            <a:r>
              <a:rPr lang="zh-TW" altLang="en-US" sz="1200" b="0" i="0" kern="1200" dirty="0" smtClean="0">
                <a:solidFill>
                  <a:schemeClr val="tx1"/>
                </a:solidFill>
                <a:effectLst/>
                <a:latin typeface="+mn-lt"/>
                <a:ea typeface="+mn-ea"/>
                <a:cs typeface="+mn-cs"/>
              </a:rPr>
              <a:t>內容，讓程式可以直接與網頁元素即時互動、執行 </a:t>
            </a:r>
            <a:r>
              <a:rPr lang="en-US" altLang="zh-TW" sz="1200" b="0" i="0" kern="1200" dirty="0" smtClean="0">
                <a:solidFill>
                  <a:schemeClr val="tx1"/>
                </a:solidFill>
                <a:effectLst/>
                <a:latin typeface="+mn-lt"/>
                <a:ea typeface="+mn-ea"/>
                <a:cs typeface="+mn-cs"/>
              </a:rPr>
              <a:t>JavaScript </a:t>
            </a:r>
            <a:r>
              <a:rPr lang="zh-TW" altLang="en-US" sz="1200" b="0" i="0" kern="1200" dirty="0" smtClean="0">
                <a:solidFill>
                  <a:schemeClr val="tx1"/>
                </a:solidFill>
                <a:effectLst/>
                <a:latin typeface="+mn-lt"/>
                <a:ea typeface="+mn-ea"/>
                <a:cs typeface="+mn-cs"/>
              </a:rPr>
              <a:t>程式</a:t>
            </a:r>
          </a:p>
          <a:p>
            <a:pPr lvl="0">
              <a:spcBef>
                <a:spcPts val="0"/>
              </a:spcBef>
              <a:buNone/>
            </a:pPr>
            <a:endParaRPr lang="zh-TW" altLang="en-US" sz="1200" b="0" i="0" kern="1200" dirty="0" smtClean="0">
              <a:solidFill>
                <a:schemeClr val="tx1"/>
              </a:solidFill>
              <a:effectLst/>
              <a:latin typeface="+mn-lt"/>
              <a:ea typeface="+mn-ea"/>
              <a:cs typeface="+mn-cs"/>
            </a:endParaRPr>
          </a:p>
          <a:p>
            <a:pPr lvl="0">
              <a:spcBef>
                <a:spcPts val="0"/>
              </a:spcBef>
              <a:buNone/>
            </a:pPr>
            <a:r>
              <a:rPr lang="en-US" altLang="zh-TW" sz="1200" b="0" i="0" kern="1200" dirty="0" err="1" smtClean="0">
                <a:solidFill>
                  <a:schemeClr val="tx1"/>
                </a:solidFill>
                <a:effectLst/>
                <a:latin typeface="+mn-lt"/>
                <a:ea typeface="+mn-ea"/>
                <a:cs typeface="+mn-cs"/>
              </a:rPr>
              <a:t>Selenlium</a:t>
            </a:r>
            <a:r>
              <a:rPr lang="en-US" altLang="zh-TW" sz="1200" b="0" i="0" kern="1200" dirty="0" smtClean="0">
                <a:solidFill>
                  <a:schemeClr val="tx1"/>
                </a:solidFill>
                <a:effectLst/>
                <a:latin typeface="+mn-lt"/>
                <a:ea typeface="+mn-ea"/>
                <a:cs typeface="+mn-cs"/>
              </a:rPr>
              <a:t> IDE </a:t>
            </a:r>
            <a:r>
              <a:rPr lang="zh-TW" altLang="en-US" sz="1200" b="0" i="0" kern="1200" dirty="0" smtClean="0">
                <a:solidFill>
                  <a:schemeClr val="tx1"/>
                </a:solidFill>
                <a:effectLst/>
                <a:latin typeface="+mn-lt"/>
                <a:ea typeface="+mn-ea"/>
                <a:cs typeface="+mn-cs"/>
              </a:rPr>
              <a:t>是一個 </a:t>
            </a:r>
            <a:r>
              <a:rPr lang="en-US" altLang="zh-TW" sz="1200" b="0" i="0" kern="1200" dirty="0" err="1" smtClean="0">
                <a:solidFill>
                  <a:schemeClr val="tx1"/>
                </a:solidFill>
                <a:effectLst/>
                <a:latin typeface="+mn-lt"/>
                <a:ea typeface="+mn-ea"/>
                <a:cs typeface="+mn-cs"/>
              </a:rPr>
              <a:t>FireFox</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瀏覽器外掛，安裝後可以透過它來錄製瀏覽器的操作動作，並成為測試腳本</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Arial Unicode MS" charset="0"/>
                <a:ea typeface="Arial Unicode MS" charset="0"/>
                <a:cs typeface="Arial Unicode MS" charset="0"/>
              </a:rPr>
              <a:t>Selenium Remote Control</a:t>
            </a:r>
            <a:r>
              <a:rPr lang="zh-TW" altLang="en-US" sz="1200" baseline="0" dirty="0" smtClean="0">
                <a:latin typeface="Arial Unicode MS" charset="0"/>
                <a:ea typeface="Arial Unicode MS" charset="0"/>
                <a:cs typeface="Arial Unicode MS" charset="0"/>
              </a:rPr>
              <a:t> </a:t>
            </a:r>
            <a:r>
              <a:rPr lang="zh-TW" altLang="pl-PL" sz="1200" b="0" i="0" kern="1200" dirty="0" smtClean="0">
                <a:solidFill>
                  <a:schemeClr val="tx1"/>
                </a:solidFill>
                <a:effectLst/>
                <a:latin typeface="+mn-lt"/>
                <a:ea typeface="+mn-ea"/>
                <a:cs typeface="+mn-cs"/>
              </a:rPr>
              <a:t>提供可以遠端執行 </a:t>
            </a:r>
            <a:r>
              <a:rPr lang="pl-PL" altLang="zh-TW" sz="1200" b="0" i="0" kern="1200" dirty="0" err="1" smtClean="0">
                <a:solidFill>
                  <a:schemeClr val="tx1"/>
                </a:solidFill>
                <a:effectLst/>
                <a:latin typeface="+mn-lt"/>
                <a:ea typeface="+mn-ea"/>
                <a:cs typeface="+mn-cs"/>
              </a:rPr>
              <a:t>Selenium</a:t>
            </a:r>
            <a:r>
              <a:rPr lang="pl-PL" altLang="zh-TW" sz="1200" b="0" i="0" kern="1200" dirty="0" smtClean="0">
                <a:solidFill>
                  <a:schemeClr val="tx1"/>
                </a:solidFill>
                <a:effectLst/>
                <a:latin typeface="+mn-lt"/>
                <a:ea typeface="+mn-ea"/>
                <a:cs typeface="+mn-cs"/>
              </a:rPr>
              <a:t> </a:t>
            </a:r>
            <a:r>
              <a:rPr lang="zh-TW" altLang="pl-PL" sz="1200" b="0" i="0" kern="1200" dirty="0" smtClean="0">
                <a:solidFill>
                  <a:schemeClr val="tx1"/>
                </a:solidFill>
                <a:effectLst/>
                <a:latin typeface="+mn-lt"/>
                <a:ea typeface="+mn-ea"/>
                <a:cs typeface="+mn-cs"/>
              </a:rPr>
              <a:t>的 </a:t>
            </a:r>
            <a:r>
              <a:rPr lang="pl-PL" altLang="zh-TW" sz="1200" b="0" i="0" kern="1200" dirty="0" smtClean="0">
                <a:solidFill>
                  <a:schemeClr val="tx1"/>
                </a:solidFill>
                <a:effectLst/>
                <a:latin typeface="+mn-lt"/>
                <a:ea typeface="+mn-ea"/>
                <a:cs typeface="+mn-cs"/>
              </a:rPr>
              <a:t>Client / Server </a:t>
            </a:r>
            <a:r>
              <a:rPr lang="zh-TW" altLang="pl-PL" sz="1200" b="0" i="0" kern="1200" dirty="0" smtClean="0">
                <a:solidFill>
                  <a:schemeClr val="tx1"/>
                </a:solidFill>
                <a:effectLst/>
                <a:latin typeface="+mn-lt"/>
                <a:ea typeface="+mn-ea"/>
                <a:cs typeface="+mn-cs"/>
              </a:rPr>
              <a:t>架構</a:t>
            </a:r>
            <a:endParaRPr lang="zh-TW" alt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Arial Unicode MS" charset="0"/>
                <a:ea typeface="Arial Unicode MS" charset="0"/>
                <a:cs typeface="Arial Unicode MS" charset="0"/>
              </a:rPr>
              <a:t>Selenium </a:t>
            </a:r>
            <a:r>
              <a:rPr lang="en-US" altLang="zh-TW" sz="1200" dirty="0" err="1" smtClean="0">
                <a:latin typeface="Arial Unicode MS" charset="0"/>
                <a:ea typeface="Arial Unicode MS" charset="0"/>
                <a:cs typeface="Arial Unicode MS" charset="0"/>
              </a:rPr>
              <a:t>WebDriver</a:t>
            </a:r>
            <a:r>
              <a:rPr lang="zh-TW" altLang="en-US" sz="1200" dirty="0" smtClean="0">
                <a:latin typeface="Arial Unicode MS" charset="0"/>
                <a:ea typeface="Arial Unicode MS" charset="0"/>
                <a:cs typeface="Arial Unicode MS" charset="0"/>
              </a:rPr>
              <a:t> </a:t>
            </a:r>
            <a:r>
              <a:rPr lang="zh-TW" altLang="en-US" sz="1200" b="0" i="0" kern="1200" dirty="0" smtClean="0">
                <a:solidFill>
                  <a:schemeClr val="tx1"/>
                </a:solidFill>
                <a:effectLst/>
                <a:latin typeface="+mn-lt"/>
                <a:ea typeface="+mn-ea"/>
                <a:cs typeface="+mn-cs"/>
              </a:rPr>
              <a:t>有許多 </a:t>
            </a:r>
            <a:r>
              <a:rPr lang="en-US" altLang="zh-TW" sz="1200" b="0" i="0" kern="1200" dirty="0" err="1" smtClean="0">
                <a:solidFill>
                  <a:schemeClr val="tx1"/>
                </a:solidFill>
                <a:effectLst/>
                <a:latin typeface="+mn-lt"/>
                <a:ea typeface="+mn-ea"/>
                <a:cs typeface="+mn-cs"/>
              </a:rPr>
              <a:t>WebDriver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可供使用，包含目前佔有率最高的 </a:t>
            </a:r>
            <a:r>
              <a:rPr lang="en-US" altLang="zh-TW" sz="1200" b="0" i="0" kern="1200" dirty="0" smtClean="0">
                <a:solidFill>
                  <a:schemeClr val="tx1"/>
                </a:solidFill>
                <a:effectLst/>
                <a:latin typeface="+mn-lt"/>
                <a:ea typeface="+mn-ea"/>
                <a:cs typeface="+mn-cs"/>
              </a:rPr>
              <a:t>Google Chrome</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Firefox </a:t>
            </a:r>
            <a:r>
              <a:rPr lang="zh-TW" altLang="en-US" sz="1200" b="0" i="0" kern="1200" dirty="0" smtClean="0">
                <a:solidFill>
                  <a:schemeClr val="tx1"/>
                </a:solidFill>
                <a:effectLst/>
                <a:latin typeface="+mn-lt"/>
                <a:ea typeface="+mn-ea"/>
                <a:cs typeface="+mn-cs"/>
              </a:rPr>
              <a:t>與 </a:t>
            </a:r>
            <a:r>
              <a:rPr lang="en-US" altLang="zh-TW" sz="1200" b="0" i="0" kern="1200" dirty="0" err="1" smtClean="0">
                <a:solidFill>
                  <a:schemeClr val="tx1"/>
                </a:solidFill>
                <a:effectLst/>
                <a:latin typeface="+mn-lt"/>
                <a:ea typeface="+mn-ea"/>
                <a:cs typeface="+mn-cs"/>
              </a:rPr>
              <a:t>InternetExplorer</a:t>
            </a:r>
            <a:r>
              <a:rPr lang="zh-TW" altLang="en-US" sz="1200" b="0" i="0" kern="1200" dirty="0" smtClean="0">
                <a:solidFill>
                  <a:schemeClr val="tx1"/>
                </a:solidFill>
                <a:effectLst/>
                <a:latin typeface="+mn-lt"/>
                <a:ea typeface="+mn-ea"/>
                <a:cs typeface="+mn-cs"/>
              </a:rPr>
              <a:t>，已能滿足大多數網站自動化測試的需求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Arial Unicode MS" charset="0"/>
                <a:ea typeface="Arial Unicode MS" charset="0"/>
                <a:cs typeface="Arial Unicode MS" charset="0"/>
              </a:rPr>
              <a:t>Selenium Grid</a:t>
            </a:r>
            <a:r>
              <a:rPr lang="zh-TW" altLang="en-US" sz="1200" baseline="0" dirty="0" smtClean="0">
                <a:latin typeface="Arial Unicode MS" charset="0"/>
                <a:ea typeface="Arial Unicode MS" charset="0"/>
                <a:cs typeface="Arial Unicode MS" charset="0"/>
              </a:rPr>
              <a:t> </a:t>
            </a:r>
            <a:r>
              <a:rPr lang="zh-TW" altLang="en-US" sz="1200" b="0" i="0" kern="1200" dirty="0" smtClean="0">
                <a:solidFill>
                  <a:schemeClr val="tx1"/>
                </a:solidFill>
                <a:effectLst/>
                <a:latin typeface="+mn-lt"/>
                <a:ea typeface="+mn-ea"/>
                <a:cs typeface="+mn-cs"/>
              </a:rPr>
              <a:t>想要在多台機器上，同時啟動多個瀏覽器對</a:t>
            </a:r>
            <a:r>
              <a:rPr lang="en-US" altLang="zh-TW" sz="1200" b="0" i="0" kern="1200" dirty="0" smtClean="0">
                <a:solidFill>
                  <a:schemeClr val="tx1"/>
                </a:solidFill>
                <a:effectLst/>
                <a:latin typeface="+mn-lt"/>
                <a:ea typeface="+mn-ea"/>
                <a:cs typeface="+mn-cs"/>
              </a:rPr>
              <a:t>Web</a:t>
            </a:r>
            <a:r>
              <a:rPr lang="zh-TW" altLang="en-US" sz="1200" b="0" i="0" kern="1200" dirty="0" smtClean="0">
                <a:solidFill>
                  <a:schemeClr val="tx1"/>
                </a:solidFill>
                <a:effectLst/>
                <a:latin typeface="+mn-lt"/>
                <a:ea typeface="+mn-ea"/>
                <a:cs typeface="+mn-cs"/>
              </a:rPr>
              <a:t>應用程式作測試</a:t>
            </a:r>
          </a:p>
        </p:txBody>
      </p:sp>
    </p:spTree>
    <p:extLst>
      <p:ext uri="{BB962C8B-B14F-4D97-AF65-F5344CB8AC3E}">
        <p14:creationId xmlns:p14="http://schemas.microsoft.com/office/powerpoint/2010/main" val="148087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sz="1200" b="0" i="0" kern="1200" dirty="0" smtClean="0">
                <a:solidFill>
                  <a:schemeClr val="tx1"/>
                </a:solidFill>
                <a:effectLst/>
                <a:latin typeface="+mn-lt"/>
                <a:ea typeface="+mn-ea"/>
                <a:cs typeface="+mn-cs"/>
              </a:rPr>
              <a:t>要操控浏览器</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你就要有浏览器的 </a:t>
            </a:r>
            <a:r>
              <a:rPr lang="en-US" altLang="zh-TW" sz="1200" b="0" i="0" kern="1200" dirty="0" smtClean="0">
                <a:solidFill>
                  <a:schemeClr val="tx1"/>
                </a:solidFill>
                <a:effectLst/>
                <a:latin typeface="+mn-lt"/>
                <a:ea typeface="+mn-ea"/>
                <a:cs typeface="+mn-cs"/>
              </a:rPr>
              <a:t>driver</a:t>
            </a:r>
            <a:endParaRPr lang="zh-TW" alt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但因为要打开浏览器</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加载更多东西</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它的执行速度肯定没有其它模組快</a:t>
            </a:r>
            <a:endParaRPr dirty="0"/>
          </a:p>
        </p:txBody>
      </p:sp>
    </p:spTree>
    <p:extLst>
      <p:ext uri="{BB962C8B-B14F-4D97-AF65-F5344CB8AC3E}">
        <p14:creationId xmlns:p14="http://schemas.microsoft.com/office/powerpoint/2010/main" val="1694725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zh-TW" altLang="en-US" sz="1200" b="0" i="0" kern="1200" dirty="0" smtClean="0">
                <a:solidFill>
                  <a:schemeClr val="tx1"/>
                </a:solidFill>
                <a:effectLst/>
                <a:latin typeface="+mn-lt"/>
                <a:ea typeface="+mn-ea"/>
                <a:cs typeface="+mn-cs"/>
              </a:rPr>
              <a:t>主要</a:t>
            </a:r>
            <a:r>
              <a:rPr lang="en-US" altLang="zh-TW" sz="1200" b="0" i="0" kern="1200" dirty="0" err="1" smtClean="0">
                <a:solidFill>
                  <a:schemeClr val="tx1"/>
                </a:solidFill>
                <a:effectLst/>
                <a:latin typeface="+mn-lt"/>
                <a:ea typeface="+mn-ea"/>
                <a:cs typeface="+mn-cs"/>
              </a:rPr>
              <a:t>Selenium+python</a:t>
            </a:r>
            <a:r>
              <a:rPr lang="zh-TW" altLang="en-US" sz="1200" b="0" i="0" kern="1200" dirty="0" smtClean="0">
                <a:solidFill>
                  <a:schemeClr val="tx1"/>
                </a:solidFill>
                <a:effectLst/>
                <a:latin typeface="+mn-lt"/>
                <a:ea typeface="+mn-ea"/>
                <a:cs typeface="+mn-cs"/>
              </a:rPr>
              <a:t>自動測試或爬蟲中的常見定位方法、操作介紹</a:t>
            </a:r>
          </a:p>
          <a:p>
            <a:endParaRPr lang="zh-TW" altLang="en-US" sz="1200" b="0" i="0" kern="1200" dirty="0" smtClean="0">
              <a:solidFill>
                <a:schemeClr val="tx1"/>
              </a:solidFill>
              <a:effectLst/>
              <a:latin typeface="+mn-lt"/>
              <a:ea typeface="+mn-ea"/>
              <a:cs typeface="+mn-cs"/>
            </a:endParaRPr>
          </a:p>
          <a:p>
            <a:endParaRPr dirty="0"/>
          </a:p>
        </p:txBody>
      </p:sp>
    </p:spTree>
    <p:extLst>
      <p:ext uri="{BB962C8B-B14F-4D97-AF65-F5344CB8AC3E}">
        <p14:creationId xmlns:p14="http://schemas.microsoft.com/office/powerpoint/2010/main" val="989708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lang="zh-TW" altLang="en-US" dirty="0" smtClean="0"/>
          </a:p>
          <a:p>
            <a:pPr lvl="0">
              <a:spcBef>
                <a:spcPts val="0"/>
              </a:spcBef>
              <a:buNone/>
            </a:pPr>
            <a:r>
              <a:rPr lang="zh-TW" altLang="en-US" sz="1200" b="0" i="0" kern="1200" dirty="0" smtClean="0">
                <a:solidFill>
                  <a:schemeClr val="tx1"/>
                </a:solidFill>
                <a:effectLst/>
                <a:latin typeface="+mn-lt"/>
                <a:ea typeface="+mn-ea"/>
                <a:cs typeface="+mn-cs"/>
              </a:rPr>
              <a:t>其中 </a:t>
            </a:r>
            <a:r>
              <a:rPr lang="en-US" altLang="zh-TW" sz="1200" b="0" i="0" kern="1200" dirty="0" err="1" smtClean="0">
                <a:solidFill>
                  <a:schemeClr val="tx1"/>
                </a:solidFill>
                <a:effectLst/>
                <a:latin typeface="+mn-lt"/>
                <a:ea typeface="+mn-ea"/>
                <a:cs typeface="+mn-cs"/>
              </a:rPr>
              <a:t>driver.get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方法会打开请求的</a:t>
            </a:r>
            <a:r>
              <a:rPr lang="en-US" altLang="zh-TW" sz="1200" b="0" i="0" kern="1200" dirty="0" smtClean="0">
                <a:solidFill>
                  <a:schemeClr val="tx1"/>
                </a:solidFill>
                <a:effectLst/>
                <a:latin typeface="+mn-lt"/>
                <a:ea typeface="+mn-ea"/>
                <a:cs typeface="+mn-cs"/>
              </a:rPr>
              <a:t>URL</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WebDriver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会等待页面完全加载完成之后才会返回，即程序会等待页面的所有内容加载完成，</a:t>
            </a:r>
            <a:r>
              <a:rPr lang="en-US" altLang="zh-TW" sz="1200" b="0" i="0" kern="1200" dirty="0" smtClean="0">
                <a:solidFill>
                  <a:schemeClr val="tx1"/>
                </a:solidFill>
                <a:effectLst/>
                <a:latin typeface="+mn-lt"/>
                <a:ea typeface="+mn-ea"/>
                <a:cs typeface="+mn-cs"/>
              </a:rPr>
              <a:t>JS</a:t>
            </a:r>
            <a:r>
              <a:rPr lang="zh-TW" altLang="en-US" sz="1200" b="0" i="0" kern="1200" dirty="0" smtClean="0">
                <a:solidFill>
                  <a:schemeClr val="tx1"/>
                </a:solidFill>
                <a:effectLst/>
                <a:latin typeface="+mn-lt"/>
                <a:ea typeface="+mn-ea"/>
                <a:cs typeface="+mn-cs"/>
              </a:rPr>
              <a:t>渲染完毕之后才继续往下执行</a:t>
            </a:r>
            <a:endParaRPr lang="en-US" altLang="zh-TW" sz="1200" b="0" i="0" kern="1200" dirty="0" smtClean="0">
              <a:solidFill>
                <a:schemeClr val="tx1"/>
              </a:solidFill>
              <a:effectLst/>
              <a:latin typeface="+mn-lt"/>
              <a:ea typeface="+mn-ea"/>
              <a:cs typeface="+mn-cs"/>
            </a:endParaRPr>
          </a:p>
          <a:p>
            <a:pPr lvl="0">
              <a:spcBef>
                <a:spcPts val="0"/>
              </a:spcBef>
              <a:buNone/>
            </a:pPr>
            <a:r>
              <a:rPr lang="zh-TW" altLang="en-US" sz="1200" b="0" i="0" kern="1200" dirty="0" smtClean="0">
                <a:solidFill>
                  <a:schemeClr val="tx1"/>
                </a:solidFill>
                <a:effectLst/>
                <a:latin typeface="+mn-lt"/>
                <a:ea typeface="+mn-ea"/>
                <a:cs typeface="+mn-cs"/>
              </a:rPr>
              <a:t>仅仅抓取页面没有多有用，我们真正要做的是做到和页面交互，比如点击，输入等等</a:t>
            </a:r>
            <a:endParaRPr lang="en-US" altLang="zh-TW"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909235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BA7BB7-EFC0-43B3-982F-44DCDC836641}" type="slidenum">
              <a:rPr lang="zh-TW" altLang="en-US" smtClean="0"/>
              <a:t>41</a:t>
            </a:fld>
            <a:endParaRPr lang="zh-TW" altLang="en-US"/>
          </a:p>
        </p:txBody>
      </p:sp>
    </p:spTree>
    <p:extLst>
      <p:ext uri="{BB962C8B-B14F-4D97-AF65-F5344CB8AC3E}">
        <p14:creationId xmlns:p14="http://schemas.microsoft.com/office/powerpoint/2010/main" val="2363627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BA7BB7-EFC0-43B3-982F-44DCDC836641}" type="slidenum">
              <a:rPr lang="zh-TW" altLang="en-US" smtClean="0"/>
              <a:t>43</a:t>
            </a:fld>
            <a:endParaRPr lang="zh-TW" altLang="en-US"/>
          </a:p>
        </p:txBody>
      </p:sp>
    </p:spTree>
    <p:extLst>
      <p:ext uri="{BB962C8B-B14F-4D97-AF65-F5344CB8AC3E}">
        <p14:creationId xmlns:p14="http://schemas.microsoft.com/office/powerpoint/2010/main" val="50218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爬蟲眼中的世界</a:t>
            </a:r>
            <a:endParaRPr lang="en-US" altLang="zh-TW" dirty="0" smtClean="0"/>
          </a:p>
          <a:p>
            <a:pPr lvl="0">
              <a:spcBef>
                <a:spcPts val="0"/>
              </a:spcBef>
              <a:buNone/>
            </a:pPr>
            <a:r>
              <a:rPr lang="zh-TW" altLang="en-US" dirty="0" smtClean="0"/>
              <a:t>我們透過瀏覽器所看到的網頁呈現，跟爬蟲所看到的並不同，他們看的是網頁原始碼。</a:t>
            </a:r>
            <a:endParaRPr lang="en-US" altLang="zh-TW" dirty="0" smtClean="0"/>
          </a:p>
          <a:p>
            <a:pPr lvl="0">
              <a:spcBef>
                <a:spcPts val="0"/>
              </a:spcBef>
              <a:buNone/>
            </a:pPr>
            <a:r>
              <a:rPr lang="zh-TW" altLang="en-US" dirty="0" smtClean="0"/>
              <a:t>舉個例子，就像我們走進便利超商，拿起架上的三明治，我們會看到肉片、蔬菜以及吐司，非常直觀地出現在眼前；但是爬蟲看得比較像是標籤上的說明，例如鈉含量、卡路里等等抽象純文字的說明</a:t>
            </a:r>
            <a:endParaRPr lang="en-US" dirty="0" smtClean="0"/>
          </a:p>
          <a:p>
            <a:pPr lvl="0">
              <a:spcBef>
                <a:spcPts val="0"/>
              </a:spcBef>
              <a:buNone/>
            </a:pPr>
            <a:endParaRPr dirty="0"/>
          </a:p>
        </p:txBody>
      </p:sp>
    </p:spTree>
    <p:extLst>
      <p:ext uri="{BB962C8B-B14F-4D97-AF65-F5344CB8AC3E}">
        <p14:creationId xmlns:p14="http://schemas.microsoft.com/office/powerpoint/2010/main" val="532235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BA7BB7-EFC0-43B3-982F-44DCDC836641}" type="slidenum">
              <a:rPr lang="zh-TW" altLang="en-US" smtClean="0"/>
              <a:t>45</a:t>
            </a:fld>
            <a:endParaRPr lang="zh-TW" altLang="en-US"/>
          </a:p>
        </p:txBody>
      </p:sp>
    </p:spTree>
    <p:extLst>
      <p:ext uri="{BB962C8B-B14F-4D97-AF65-F5344CB8AC3E}">
        <p14:creationId xmlns:p14="http://schemas.microsoft.com/office/powerpoint/2010/main" val="3083636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BA7BB7-EFC0-43B3-982F-44DCDC836641}" type="slidenum">
              <a:rPr lang="zh-TW" altLang="en-US" smtClean="0"/>
              <a:t>63</a:t>
            </a:fld>
            <a:endParaRPr lang="zh-TW" altLang="en-US"/>
          </a:p>
        </p:txBody>
      </p:sp>
    </p:spTree>
    <p:extLst>
      <p:ext uri="{BB962C8B-B14F-4D97-AF65-F5344CB8AC3E}">
        <p14:creationId xmlns:p14="http://schemas.microsoft.com/office/powerpoint/2010/main" val="406316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在爬蟲之前我們可以做什麼</a:t>
            </a:r>
          </a:p>
          <a:p>
            <a:pPr lvl="0">
              <a:spcBef>
                <a:spcPts val="0"/>
              </a:spcBef>
              <a:buNone/>
            </a:pPr>
            <a:r>
              <a:rPr lang="zh-TW" altLang="en-US" dirty="0" smtClean="0"/>
              <a:t>站在巨人的肩膀上</a:t>
            </a:r>
            <a:endParaRPr dirty="0"/>
          </a:p>
        </p:txBody>
      </p:sp>
    </p:spTree>
    <p:extLst>
      <p:ext uri="{BB962C8B-B14F-4D97-AF65-F5344CB8AC3E}">
        <p14:creationId xmlns:p14="http://schemas.microsoft.com/office/powerpoint/2010/main" val="382697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站在巨人的肩膀上</a:t>
            </a:r>
            <a:endParaRPr dirty="0"/>
          </a:p>
        </p:txBody>
      </p:sp>
    </p:spTree>
    <p:extLst>
      <p:ext uri="{BB962C8B-B14F-4D97-AF65-F5344CB8AC3E}">
        <p14:creationId xmlns:p14="http://schemas.microsoft.com/office/powerpoint/2010/main" val="310137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站在巨人的肩膀上</a:t>
            </a:r>
            <a:endParaRPr dirty="0"/>
          </a:p>
        </p:txBody>
      </p:sp>
    </p:spTree>
    <p:extLst>
      <p:ext uri="{BB962C8B-B14F-4D97-AF65-F5344CB8AC3E}">
        <p14:creationId xmlns:p14="http://schemas.microsoft.com/office/powerpoint/2010/main" val="100108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站在巨人的肩膀上</a:t>
            </a:r>
            <a:endParaRPr dirty="0"/>
          </a:p>
        </p:txBody>
      </p:sp>
    </p:spTree>
    <p:extLst>
      <p:ext uri="{BB962C8B-B14F-4D97-AF65-F5344CB8AC3E}">
        <p14:creationId xmlns:p14="http://schemas.microsoft.com/office/powerpoint/2010/main" val="45245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TW" altLang="en-US" dirty="0" smtClean="0"/>
              <a:t>每個人都有自己獨立的</a:t>
            </a:r>
            <a:r>
              <a:rPr lang="en-US" altLang="zh-TW" dirty="0" smtClean="0"/>
              <a:t>token,</a:t>
            </a:r>
            <a:r>
              <a:rPr lang="zh-TW" altLang="en-US" baseline="0" dirty="0" smtClean="0"/>
              <a:t> </a:t>
            </a:r>
            <a:r>
              <a:rPr lang="en-US" altLang="zh-TW" baseline="0" dirty="0" smtClean="0"/>
              <a:t>token</a:t>
            </a:r>
            <a:r>
              <a:rPr lang="zh-TW" altLang="en-US" baseline="0" dirty="0" smtClean="0"/>
              <a:t> 會更改</a:t>
            </a:r>
          </a:p>
          <a:p>
            <a:pPr lvl="0">
              <a:spcBef>
                <a:spcPts val="0"/>
              </a:spcBef>
              <a:buNone/>
            </a:pPr>
            <a:r>
              <a:rPr lang="zh-TW" altLang="en-US" dirty="0" smtClean="0"/>
              <a:t>ＤＥＭＯ ？</a:t>
            </a:r>
          </a:p>
        </p:txBody>
      </p:sp>
    </p:spTree>
    <p:extLst>
      <p:ext uri="{BB962C8B-B14F-4D97-AF65-F5344CB8AC3E}">
        <p14:creationId xmlns:p14="http://schemas.microsoft.com/office/powerpoint/2010/main" val="164970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351432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741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3219838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997234" y="300033"/>
            <a:ext cx="8187199" cy="1143200"/>
          </a:xfrm>
          <a:prstGeom prst="rect">
            <a:avLst/>
          </a:prstGeom>
        </p:spPr>
        <p:txBody>
          <a:bodyPr lIns="121897" tIns="121897" rIns="121897" bIns="12189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997234" y="1817537"/>
            <a:ext cx="4211999" cy="4814400"/>
          </a:xfrm>
          <a:prstGeom prst="rect">
            <a:avLst/>
          </a:prstGeom>
        </p:spPr>
        <p:txBody>
          <a:bodyPr lIns="121897" tIns="121897" rIns="121897" bIns="121897" anchor="t" anchorCtr="0"/>
          <a:lstStyle>
            <a:lvl1pPr lvl="0">
              <a:spcBef>
                <a:spcPts val="0"/>
              </a:spcBef>
              <a:buSzPct val="100000"/>
              <a:defRPr sz="2900"/>
            </a:lvl1pPr>
            <a:lvl2pPr lvl="1">
              <a:spcBef>
                <a:spcPts val="0"/>
              </a:spcBef>
              <a:buSzPct val="100000"/>
              <a:defRPr sz="2900"/>
            </a:lvl2pPr>
            <a:lvl3pPr lvl="2">
              <a:spcBef>
                <a:spcPts val="0"/>
              </a:spcBef>
              <a:buSzPct val="100000"/>
              <a:defRPr sz="2900"/>
            </a:lvl3pPr>
            <a:lvl4pPr lvl="3">
              <a:spcBef>
                <a:spcPts val="0"/>
              </a:spcBef>
              <a:buSzPct val="100000"/>
              <a:defRPr sz="2900"/>
            </a:lvl4pPr>
            <a:lvl5pPr lvl="4">
              <a:spcBef>
                <a:spcPts val="0"/>
              </a:spcBef>
              <a:buSzPct val="100000"/>
              <a:defRPr sz="2900"/>
            </a:lvl5pPr>
            <a:lvl6pPr lvl="5">
              <a:spcBef>
                <a:spcPts val="0"/>
              </a:spcBef>
              <a:buSzPct val="100000"/>
              <a:defRPr sz="2900"/>
            </a:lvl6pPr>
            <a:lvl7pPr lvl="6">
              <a:spcBef>
                <a:spcPts val="0"/>
              </a:spcBef>
              <a:buSzPct val="100000"/>
              <a:defRPr sz="2900"/>
            </a:lvl7pPr>
            <a:lvl8pPr lvl="7">
              <a:spcBef>
                <a:spcPts val="0"/>
              </a:spcBef>
              <a:buSzPct val="100000"/>
              <a:defRPr sz="2900"/>
            </a:lvl8pPr>
            <a:lvl9pPr lvl="8">
              <a:spcBef>
                <a:spcPts val="0"/>
              </a:spcBef>
              <a:buSzPct val="100000"/>
              <a:defRPr sz="2900"/>
            </a:lvl9pPr>
          </a:lstStyle>
          <a:p>
            <a:endParaRPr/>
          </a:p>
        </p:txBody>
      </p:sp>
      <p:sp>
        <p:nvSpPr>
          <p:cNvPr id="325" name="Shape 325"/>
          <p:cNvSpPr txBox="1">
            <a:spLocks noGrp="1"/>
          </p:cNvSpPr>
          <p:nvPr>
            <p:ph type="body" idx="2"/>
          </p:nvPr>
        </p:nvSpPr>
        <p:spPr>
          <a:xfrm>
            <a:off x="5462798" y="1817537"/>
            <a:ext cx="4211999" cy="4814400"/>
          </a:xfrm>
          <a:prstGeom prst="rect">
            <a:avLst/>
          </a:prstGeom>
        </p:spPr>
        <p:txBody>
          <a:bodyPr lIns="121897" tIns="121897" rIns="121897" bIns="121897" anchor="t" anchorCtr="0"/>
          <a:lstStyle>
            <a:lvl1pPr lvl="0">
              <a:spcBef>
                <a:spcPts val="0"/>
              </a:spcBef>
              <a:buSzPct val="100000"/>
              <a:defRPr sz="2900"/>
            </a:lvl1pPr>
            <a:lvl2pPr lvl="1">
              <a:spcBef>
                <a:spcPts val="0"/>
              </a:spcBef>
              <a:buSzPct val="100000"/>
              <a:defRPr sz="2900"/>
            </a:lvl2pPr>
            <a:lvl3pPr lvl="2">
              <a:spcBef>
                <a:spcPts val="0"/>
              </a:spcBef>
              <a:buSzPct val="100000"/>
              <a:defRPr sz="2900"/>
            </a:lvl3pPr>
            <a:lvl4pPr lvl="3">
              <a:spcBef>
                <a:spcPts val="0"/>
              </a:spcBef>
              <a:buSzPct val="100000"/>
              <a:defRPr sz="2900"/>
            </a:lvl4pPr>
            <a:lvl5pPr lvl="4">
              <a:spcBef>
                <a:spcPts val="0"/>
              </a:spcBef>
              <a:buSzPct val="100000"/>
              <a:defRPr sz="2900"/>
            </a:lvl5pPr>
            <a:lvl6pPr lvl="5">
              <a:spcBef>
                <a:spcPts val="0"/>
              </a:spcBef>
              <a:buSzPct val="100000"/>
              <a:defRPr sz="2900"/>
            </a:lvl6pPr>
            <a:lvl7pPr lvl="6">
              <a:spcBef>
                <a:spcPts val="0"/>
              </a:spcBef>
              <a:buSzPct val="100000"/>
              <a:defRPr sz="2900"/>
            </a:lvl7pPr>
            <a:lvl8pPr lvl="7">
              <a:spcBef>
                <a:spcPts val="0"/>
              </a:spcBef>
              <a:buSzPct val="100000"/>
              <a:defRPr sz="2900"/>
            </a:lvl8pPr>
            <a:lvl9pPr lvl="8">
              <a:spcBef>
                <a:spcPts val="0"/>
              </a:spcBef>
              <a:buSzPct val="100000"/>
              <a:defRPr sz="2900"/>
            </a:lvl9pPr>
          </a:lstStyle>
          <a:p>
            <a:endParaRPr/>
          </a:p>
        </p:txBody>
      </p:sp>
      <p:sp>
        <p:nvSpPr>
          <p:cNvPr id="5" name="投影片編號版面配置區 5"/>
          <p:cNvSpPr>
            <a:spLocks noGrp="1"/>
          </p:cNvSpPr>
          <p:nvPr>
            <p:ph type="sldNum" sz="quarter" idx="12"/>
          </p:nvPr>
        </p:nvSpPr>
        <p:spPr>
          <a:xfrm>
            <a:off x="8737600" y="6356353"/>
            <a:ext cx="2844800" cy="365125"/>
          </a:xfrm>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7826056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1476691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4826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3657111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1083266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32309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4102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960678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329515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68570-3B06-46CF-99E6-EFB19A23E909}" type="slidenum">
              <a:rPr lang="zh-TW" altLang="en-US" smtClean="0"/>
              <a:t>‹#›</a:t>
            </a:fld>
            <a:endParaRPr lang="zh-TW" altLang="en-US"/>
          </a:p>
        </p:txBody>
      </p:sp>
    </p:spTree>
    <p:extLst>
      <p:ext uri="{BB962C8B-B14F-4D97-AF65-F5344CB8AC3E}">
        <p14:creationId xmlns:p14="http://schemas.microsoft.com/office/powerpoint/2010/main" val="221146593"/>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lookup-id.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python-requests.org/zh_CN/latest/user/quickstart.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crapy.org/en/latest/intro/install.htm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zh.wikipedia.org/wiki/XML"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hyperlink" Target="https://zh.wikipedia.org/wiki/XPat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elenium-python.readthedocs.io/"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sites.google.com/a/chromium.org/chromedriver/downloads"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webkit.org/blog/6900/webdriver-support-in-safari-10/" TargetMode="External"/><Relationship Id="rId5" Type="http://schemas.openxmlformats.org/officeDocument/2006/relationships/hyperlink" Target="https://github.com/mozilla/geckodriver/releases" TargetMode="External"/><Relationship Id="rId4" Type="http://schemas.openxmlformats.org/officeDocument/2006/relationships/hyperlink" Target="https://developer.microsoft.com/en-us/microsoft-edge/tools/webdrive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beautifulsoup.readthedocs.io/zh_CN/v4.4.0/"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beautifulsoup.readthedocs.io/zh_CN/v4.4.0/"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findcar.com.tw/"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findcar.com.tw/datalist.aspx?u=1&amp;b=72&amp;m=577"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tw.portal-pokemon.com/play/pokedex"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zh.wikipedia.org/wiki/XMLHttpReques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developers.facebook.com/tools-and-suppo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lIns="91438" tIns="45719" rIns="91438"/>
          <a:lstStyle/>
          <a:p>
            <a:r>
              <a:rPr lang="en-US" altLang="zh-TW" sz="7200" dirty="0" smtClean="0"/>
              <a:t>Crawling and Crawler</a:t>
            </a:r>
            <a:endParaRPr lang="zh-TW" altLang="en-US" dirty="0"/>
          </a:p>
        </p:txBody>
      </p:sp>
      <p:sp>
        <p:nvSpPr>
          <p:cNvPr id="5" name="副標題 4"/>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1</a:t>
            </a:fld>
            <a:endParaRPr lang="zh-TW" altLang="en-US"/>
          </a:p>
        </p:txBody>
      </p:sp>
    </p:spTree>
    <p:extLst>
      <p:ext uri="{BB962C8B-B14F-4D97-AF65-F5344CB8AC3E}">
        <p14:creationId xmlns:p14="http://schemas.microsoft.com/office/powerpoint/2010/main" val="1548238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How</a:t>
            </a:r>
            <a:r>
              <a:rPr lang="zh-TW" altLang="en-US" sz="4800" dirty="0"/>
              <a:t> </a:t>
            </a:r>
            <a:r>
              <a:rPr lang="en-US" altLang="zh-TW" sz="4800" dirty="0"/>
              <a:t>to</a:t>
            </a:r>
            <a:r>
              <a:rPr lang="zh-TW" altLang="en-US" sz="4800" dirty="0"/>
              <a:t> </a:t>
            </a:r>
            <a:r>
              <a:rPr lang="en-US" altLang="zh-TW" sz="4800" dirty="0"/>
              <a:t>do?</a:t>
            </a:r>
            <a:endParaRPr lang="en" sz="4800"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10</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pPr marL="609585" indent="-609585">
              <a:buFont typeface="Arial" panose="020B0604020202020204" pitchFamily="34" charset="0"/>
              <a:buChar char="•"/>
            </a:pPr>
            <a:r>
              <a:rPr lang="zh-TW" altLang="en-US" sz="3200" b="1" dirty="0">
                <a:solidFill>
                  <a:srgbClr val="3D4965"/>
                </a:solidFill>
                <a:latin typeface="Dosis"/>
                <a:ea typeface="Dosis"/>
                <a:cs typeface="Dosis"/>
                <a:sym typeface="Dosis"/>
              </a:rPr>
              <a:t>使用別人寫好的ＡＰＩ</a:t>
            </a:r>
            <a:endParaRPr lang="en" sz="3200" b="1" dirty="0">
              <a:solidFill>
                <a:srgbClr val="3D4965"/>
              </a:solidFill>
              <a:latin typeface="Dosis"/>
              <a:ea typeface="Dosis"/>
              <a:cs typeface="Dosis"/>
              <a:sym typeface="Dosis"/>
            </a:endParaRPr>
          </a:p>
        </p:txBody>
      </p:sp>
      <p:pic>
        <p:nvPicPr>
          <p:cNvPr id="2" name="圖片 1"/>
          <p:cNvPicPr>
            <a:picLocks noChangeAspect="1"/>
          </p:cNvPicPr>
          <p:nvPr/>
        </p:nvPicPr>
        <p:blipFill>
          <a:blip r:embed="rId3"/>
          <a:stretch>
            <a:fillRect/>
          </a:stretch>
        </p:blipFill>
        <p:spPr>
          <a:xfrm>
            <a:off x="667961" y="300034"/>
            <a:ext cx="9950820" cy="6478913"/>
          </a:xfrm>
          <a:prstGeom prst="rect">
            <a:avLst/>
          </a:prstGeom>
        </p:spPr>
      </p:pic>
      <p:sp>
        <p:nvSpPr>
          <p:cNvPr id="8" name="圓角矩形 7"/>
          <p:cNvSpPr/>
          <p:nvPr/>
        </p:nvSpPr>
        <p:spPr>
          <a:xfrm>
            <a:off x="1941094" y="1600201"/>
            <a:ext cx="7379369" cy="132348"/>
          </a:xfrm>
          <a:prstGeom prst="roundRect">
            <a:avLst/>
          </a:prstGeom>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endParaRPr kumimoji="1" lang="zh-TW" altLang="en-US"/>
          </a:p>
        </p:txBody>
      </p:sp>
      <p:sp>
        <p:nvSpPr>
          <p:cNvPr id="3" name="文字方塊 2"/>
          <p:cNvSpPr txBox="1"/>
          <p:nvPr/>
        </p:nvSpPr>
        <p:spPr>
          <a:xfrm>
            <a:off x="121436" y="6332125"/>
            <a:ext cx="2049594" cy="400105"/>
          </a:xfrm>
          <a:prstGeom prst="rect">
            <a:avLst/>
          </a:prstGeom>
          <a:noFill/>
        </p:spPr>
        <p:txBody>
          <a:bodyPr wrap="none" lIns="121917" tIns="60958" rIns="121917" bIns="60958" rtlCol="0">
            <a:spAutoFit/>
          </a:bodyPr>
          <a:lstStyle/>
          <a:p>
            <a:r>
              <a:rPr kumimoji="1" lang="en-US" altLang="zh-TW" dirty="0">
                <a:hlinkClick r:id="rId4"/>
              </a:rPr>
              <a:t>https://lookup-</a:t>
            </a:r>
            <a:r>
              <a:rPr kumimoji="1" lang="en-US" altLang="zh-TW" dirty="0" err="1">
                <a:hlinkClick r:id="rId4"/>
              </a:rPr>
              <a:t>id.com</a:t>
            </a:r>
            <a:r>
              <a:rPr kumimoji="1" lang="en-US" altLang="zh-TW" dirty="0">
                <a:hlinkClick r:id="rId4"/>
              </a:rPr>
              <a:t>/</a:t>
            </a:r>
            <a:endParaRPr kumimoji="1" lang="zh-TW" altLang="en-US" dirty="0"/>
          </a:p>
        </p:txBody>
      </p:sp>
    </p:spTree>
    <p:extLst>
      <p:ext uri="{BB962C8B-B14F-4D97-AF65-F5344CB8AC3E}">
        <p14:creationId xmlns:p14="http://schemas.microsoft.com/office/powerpoint/2010/main" val="915897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How</a:t>
            </a:r>
            <a:r>
              <a:rPr lang="zh-TW" altLang="en-US" sz="4800" dirty="0"/>
              <a:t> </a:t>
            </a:r>
            <a:r>
              <a:rPr lang="en-US" altLang="zh-TW" sz="4800" dirty="0"/>
              <a:t>to</a:t>
            </a:r>
            <a:r>
              <a:rPr lang="zh-TW" altLang="en-US" sz="4800" dirty="0"/>
              <a:t> </a:t>
            </a:r>
            <a:r>
              <a:rPr lang="en-US" altLang="zh-TW" sz="4800" dirty="0"/>
              <a:t>do?</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11</a:t>
            </a:fld>
            <a:endParaRPr lang="zh-TW" altLang="en-US"/>
          </a:p>
        </p:txBody>
      </p:sp>
      <p:sp>
        <p:nvSpPr>
          <p:cNvPr id="522" name="Shape 522"/>
          <p:cNvSpPr txBox="1"/>
          <p:nvPr/>
        </p:nvSpPr>
        <p:spPr>
          <a:xfrm>
            <a:off x="1167923" y="1175723"/>
            <a:ext cx="9075021" cy="5753910"/>
          </a:xfrm>
          <a:prstGeom prst="rect">
            <a:avLst/>
          </a:prstGeom>
          <a:noFill/>
          <a:ln>
            <a:noFill/>
          </a:ln>
        </p:spPr>
        <p:txBody>
          <a:bodyPr lIns="121897" tIns="121897" rIns="121897" bIns="121897" anchor="t" anchorCtr="0">
            <a:noAutofit/>
          </a:bodyPr>
          <a:lstStyle/>
          <a:p>
            <a:r>
              <a:rPr lang="zh-TW" altLang="en-US" sz="3500" dirty="0">
                <a:latin typeface="Arial Unicode MS" pitchFamily="34" charset="-120"/>
                <a:ea typeface="Arial Unicode MS" pitchFamily="34" charset="-120"/>
                <a:cs typeface="Arial Unicode MS" pitchFamily="34" charset="-120"/>
                <a:sym typeface="Dosis"/>
              </a:rPr>
              <a:t>爬取網頁原始碼</a:t>
            </a:r>
          </a:p>
          <a:p>
            <a:pPr marL="609585" indent="-609585">
              <a:buFont typeface="Arial" panose="020B0604020202020204" pitchFamily="34" charset="0"/>
              <a:buChar char="•"/>
            </a:pPr>
            <a:r>
              <a:rPr lang="en-US" altLang="zh-TW" sz="3200" dirty="0">
                <a:latin typeface="Arial Unicode MS" pitchFamily="34" charset="-120"/>
                <a:ea typeface="Arial Unicode MS" pitchFamily="34" charset="-120"/>
                <a:cs typeface="Arial Unicode MS" pitchFamily="34" charset="-120"/>
                <a:sym typeface="Dosis"/>
              </a:rPr>
              <a:t>Requests</a:t>
            </a:r>
            <a:endParaRPr lang="zh-TW" altLang="en-US" sz="3200" dirty="0">
              <a:latin typeface="Arial Unicode MS" pitchFamily="34" charset="-120"/>
              <a:ea typeface="Arial Unicode MS" pitchFamily="34" charset="-120"/>
              <a:cs typeface="Arial Unicode MS" pitchFamily="34" charset="-120"/>
              <a:sym typeface="Dosis"/>
            </a:endParaRPr>
          </a:p>
          <a:p>
            <a:pPr marL="609585" indent="-609585">
              <a:buFont typeface="Arial" panose="020B0604020202020204" pitchFamily="34" charset="0"/>
              <a:buChar char="•"/>
            </a:pPr>
            <a:r>
              <a:rPr lang="en-US" altLang="zh-TW" sz="3200" dirty="0" err="1" smtClean="0">
                <a:latin typeface="Arial Unicode MS" pitchFamily="34" charset="-120"/>
                <a:ea typeface="Arial Unicode MS" pitchFamily="34" charset="-120"/>
                <a:cs typeface="Arial Unicode MS" pitchFamily="34" charset="-120"/>
                <a:sym typeface="Dosis"/>
              </a:rPr>
              <a:t>Scrapy</a:t>
            </a:r>
            <a:endParaRPr lang="en-US" altLang="zh-TW" sz="3200" dirty="0" smtClean="0">
              <a:latin typeface="Arial Unicode MS" pitchFamily="34" charset="-120"/>
              <a:ea typeface="Arial Unicode MS" pitchFamily="34" charset="-120"/>
              <a:cs typeface="Arial Unicode MS" pitchFamily="34" charset="-120"/>
              <a:sym typeface="Dosis"/>
            </a:endParaRPr>
          </a:p>
          <a:p>
            <a:endParaRPr lang="zh-TW" altLang="en-US" sz="3200" dirty="0">
              <a:latin typeface="Arial Unicode MS" pitchFamily="34" charset="-120"/>
              <a:ea typeface="Arial Unicode MS" pitchFamily="34" charset="-120"/>
              <a:cs typeface="Arial Unicode MS" pitchFamily="34" charset="-120"/>
              <a:sym typeface="Dosis"/>
            </a:endParaRPr>
          </a:p>
          <a:p>
            <a:r>
              <a:rPr lang="zh-TW" altLang="en-US" sz="3500" dirty="0">
                <a:latin typeface="Arial Unicode MS" pitchFamily="34" charset="-120"/>
                <a:ea typeface="Arial Unicode MS" pitchFamily="34" charset="-120"/>
                <a:cs typeface="Arial Unicode MS" pitchFamily="34" charset="-120"/>
                <a:sym typeface="Dosis"/>
              </a:rPr>
              <a:t>解析網頁原始碼</a:t>
            </a:r>
          </a:p>
          <a:p>
            <a:pPr marL="457189"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正規表達式 </a:t>
            </a:r>
            <a:r>
              <a:rPr lang="en-US" altLang="zh-TW" sz="3200" dirty="0">
                <a:latin typeface="Arial Unicode MS" pitchFamily="34" charset="-120"/>
                <a:ea typeface="Arial Unicode MS" pitchFamily="34" charset="-120"/>
                <a:cs typeface="Arial Unicode MS" pitchFamily="34" charset="-120"/>
                <a:sym typeface="Dosis"/>
              </a:rPr>
              <a:t>(</a:t>
            </a:r>
            <a:r>
              <a:rPr lang="en-US" altLang="zh-TW" sz="3200" dirty="0">
                <a:latin typeface="Arial Unicode MS" pitchFamily="34" charset="-120"/>
                <a:ea typeface="Arial Unicode MS" pitchFamily="34" charset="-120"/>
                <a:cs typeface="Arial Unicode MS" pitchFamily="34" charset="-120"/>
              </a:rPr>
              <a:t>Regular Expression</a:t>
            </a:r>
            <a:r>
              <a:rPr lang="en-US" altLang="zh-TW" sz="3200" dirty="0">
                <a:latin typeface="Arial Unicode MS" pitchFamily="34" charset="-120"/>
                <a:ea typeface="Arial Unicode MS" pitchFamily="34" charset="-120"/>
                <a:cs typeface="Arial Unicode MS" pitchFamily="34" charset="-120"/>
                <a:sym typeface="Dosis"/>
              </a:rPr>
              <a:t>)</a:t>
            </a:r>
            <a:endParaRPr lang="en-US" altLang="zh-TW" sz="3200" dirty="0">
              <a:latin typeface="Arial Unicode MS" pitchFamily="34" charset="-120"/>
              <a:ea typeface="Arial Unicode MS" pitchFamily="34" charset="-120"/>
              <a:cs typeface="Arial Unicode MS" pitchFamily="34" charset="-120"/>
            </a:endParaRPr>
          </a:p>
          <a:p>
            <a:pPr marL="457189" indent="-457189">
              <a:buFont typeface="Arial" charset="0"/>
              <a:buChar char="•"/>
            </a:pPr>
            <a:r>
              <a:rPr lang="en-US" altLang="zh-TW" sz="3200" dirty="0" err="1">
                <a:latin typeface="Arial Unicode MS" pitchFamily="34" charset="-120"/>
                <a:ea typeface="Arial Unicode MS" pitchFamily="34" charset="-120"/>
                <a:cs typeface="Arial Unicode MS" pitchFamily="34" charset="-120"/>
              </a:rPr>
              <a:t>BeautifulSoup</a:t>
            </a:r>
            <a:endParaRPr lang="zh-TW" altLang="en-US" sz="3200" dirty="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r>
              <a:rPr lang="en-US" altLang="zh-TW" sz="3200" dirty="0" err="1" smtClean="0">
                <a:latin typeface="Arial Unicode MS" pitchFamily="34" charset="-120"/>
                <a:ea typeface="Arial Unicode MS" pitchFamily="34" charset="-120"/>
                <a:cs typeface="Arial Unicode MS" pitchFamily="34" charset="-120"/>
                <a:sym typeface="Dosis"/>
              </a:rPr>
              <a:t>Xpath</a:t>
            </a:r>
            <a:endParaRPr lang="zh-TW" altLang="en-US" sz="3200" dirty="0" smtClean="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endParaRPr lang="en-US" altLang="zh-TW" sz="3200" dirty="0">
              <a:latin typeface="Arial Unicode MS" pitchFamily="34" charset="-120"/>
              <a:ea typeface="Arial Unicode MS" pitchFamily="34" charset="-120"/>
              <a:cs typeface="Arial Unicode MS" pitchFamily="34" charset="-120"/>
              <a:sym typeface="Dosis"/>
            </a:endParaRPr>
          </a:p>
          <a:p>
            <a:r>
              <a:rPr lang="zh-TW" altLang="en-US" sz="3200" dirty="0" smtClean="0">
                <a:latin typeface="Arial Unicode MS" pitchFamily="34" charset="-120"/>
                <a:ea typeface="Arial Unicode MS" pitchFamily="34" charset="-120"/>
                <a:cs typeface="Arial Unicode MS" pitchFamily="34" charset="-120"/>
                <a:sym typeface="Dosis"/>
              </a:rPr>
              <a:t>自動化測試網站</a:t>
            </a:r>
          </a:p>
          <a:p>
            <a:pPr marL="457200" indent="-457200">
              <a:buFont typeface="Arial" charset="0"/>
              <a:buChar char="•"/>
            </a:pPr>
            <a:r>
              <a:rPr lang="en-US" altLang="zh-TW" sz="3200" dirty="0" smtClean="0">
                <a:latin typeface="Arial Unicode MS" pitchFamily="34" charset="-120"/>
                <a:ea typeface="Arial Unicode MS" pitchFamily="34" charset="-120"/>
                <a:cs typeface="Arial Unicode MS" pitchFamily="34" charset="-120"/>
                <a:sym typeface="Dosis"/>
              </a:rPr>
              <a:t>Selenium</a:t>
            </a:r>
            <a:endParaRPr lang="zh-TW" altLang="en-US" sz="3200" dirty="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endParaRPr lang="zh-TW" altLang="en-US" sz="3200" dirty="0">
              <a:latin typeface="Arial Unicode MS" pitchFamily="34" charset="-120"/>
              <a:ea typeface="Arial Unicode MS" pitchFamily="34" charset="-120"/>
              <a:cs typeface="Arial Unicode MS" pitchFamily="34" charset="-120"/>
              <a:sym typeface="Dosis"/>
            </a:endParaRPr>
          </a:p>
        </p:txBody>
      </p:sp>
      <p:grpSp>
        <p:nvGrpSpPr>
          <p:cNvPr id="4" name="群組 3"/>
          <p:cNvGrpSpPr/>
          <p:nvPr/>
        </p:nvGrpSpPr>
        <p:grpSpPr>
          <a:xfrm>
            <a:off x="6204991" y="4215247"/>
            <a:ext cx="5958884" cy="2399562"/>
            <a:chOff x="470535" y="1151372"/>
            <a:chExt cx="7456804" cy="3359668"/>
          </a:xfrm>
        </p:grpSpPr>
        <p:sp>
          <p:nvSpPr>
            <p:cNvPr id="5" name="圓角矩形 4"/>
            <p:cNvSpPr/>
            <p:nvPr/>
          </p:nvSpPr>
          <p:spPr>
            <a:xfrm>
              <a:off x="2346960" y="1151372"/>
              <a:ext cx="2263140" cy="937260"/>
            </a:xfrm>
            <a:prstGeom prst="roundRect">
              <a:avLst/>
            </a:prstGeom>
            <a:solidFill>
              <a:schemeClr val="accent4">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sz="1400" dirty="0" smtClean="0">
                  <a:solidFill>
                    <a:schemeClr val="tx1"/>
                  </a:solidFill>
                  <a:latin typeface="微軟正黑體" panose="020B0604030504040204" pitchFamily="34" charset="-120"/>
                  <a:ea typeface="微軟正黑體" panose="020B0604030504040204" pitchFamily="34" charset="-120"/>
                </a:rPr>
                <a:t>Web Connector</a:t>
              </a:r>
            </a:p>
            <a:p>
              <a:pPr algn="ctr"/>
              <a:r>
                <a:rPr lang="zh-TW" altLang="en-US" sz="1400" dirty="0" smtClean="0">
                  <a:solidFill>
                    <a:schemeClr val="tx1"/>
                  </a:solidFill>
                  <a:latin typeface="微軟正黑體" panose="020B0604030504040204" pitchFamily="34" charset="-120"/>
                  <a:ea typeface="微軟正黑體" panose="020B0604030504040204" pitchFamily="34" charset="-120"/>
                </a:rPr>
                <a:t>網頁連結器</a:t>
              </a:r>
              <a:endParaRPr lang="en-US" altLang="zh-TW" sz="1400" dirty="0" smtClean="0">
                <a:solidFill>
                  <a:schemeClr val="tx1"/>
                </a:solidFill>
                <a:latin typeface="微軟正黑體" panose="020B0604030504040204" pitchFamily="34" charset="-120"/>
                <a:ea typeface="微軟正黑體" panose="020B0604030504040204" pitchFamily="34" charset="-120"/>
              </a:endParaRPr>
            </a:p>
            <a:p>
              <a:pPr algn="ctr"/>
              <a:r>
                <a:rPr lang="en-US" altLang="zh-TW" sz="1200" dirty="0" smtClean="0">
                  <a:solidFill>
                    <a:schemeClr val="tx1"/>
                  </a:solidFill>
                  <a:latin typeface="微軟正黑體" panose="020B0604030504040204" pitchFamily="34" charset="-120"/>
                  <a:ea typeface="微軟正黑體" panose="020B0604030504040204" pitchFamily="34" charset="-120"/>
                </a:rPr>
                <a:t>[ Requests , </a:t>
              </a:r>
              <a:r>
                <a:rPr lang="en-US" altLang="zh-TW" sz="1200" dirty="0" err="1" smtClean="0">
                  <a:solidFill>
                    <a:schemeClr val="tx1"/>
                  </a:solidFill>
                  <a:latin typeface="微軟正黑體" panose="020B0604030504040204" pitchFamily="34" charset="-120"/>
                  <a:ea typeface="微軟正黑體" panose="020B0604030504040204" pitchFamily="34" charset="-120"/>
                </a:rPr>
                <a:t>Scrapy</a:t>
              </a:r>
              <a:r>
                <a:rPr lang="en-US" altLang="zh-TW" sz="1200" dirty="0" smtClean="0">
                  <a:solidFill>
                    <a:schemeClr val="tx1"/>
                  </a:solidFill>
                  <a:latin typeface="微軟正黑體" panose="020B0604030504040204" pitchFamily="34" charset="-120"/>
                  <a:ea typeface="微軟正黑體" panose="020B0604030504040204" pitchFamily="34" charset="-120"/>
                </a:rPr>
                <a:t> ]</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6" name="圓角矩形 5"/>
            <p:cNvSpPr/>
            <p:nvPr/>
          </p:nvSpPr>
          <p:spPr>
            <a:xfrm>
              <a:off x="2346960" y="2976948"/>
              <a:ext cx="2263140" cy="1534092"/>
            </a:xfrm>
            <a:prstGeom prst="roundRect">
              <a:avLst/>
            </a:prstGeom>
            <a:solidFill>
              <a:schemeClr val="accent6">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sz="1400" dirty="0" smtClean="0">
                  <a:solidFill>
                    <a:schemeClr val="tx1"/>
                  </a:solidFill>
                  <a:latin typeface="微軟正黑體" panose="020B0604030504040204" pitchFamily="34" charset="-120"/>
                  <a:ea typeface="微軟正黑體" panose="020B0604030504040204" pitchFamily="34" charset="-120"/>
                </a:rPr>
                <a:t>Data Parser</a:t>
              </a:r>
            </a:p>
            <a:p>
              <a:pPr algn="ctr"/>
              <a:r>
                <a:rPr lang="zh-TW" altLang="en-US" sz="1400" dirty="0" smtClean="0">
                  <a:solidFill>
                    <a:schemeClr val="tx1"/>
                  </a:solidFill>
                  <a:latin typeface="微軟正黑體" panose="020B0604030504040204" pitchFamily="34" charset="-120"/>
                  <a:ea typeface="微軟正黑體" panose="020B0604030504040204" pitchFamily="34" charset="-120"/>
                </a:rPr>
                <a:t>資料解</a:t>
              </a:r>
              <a:r>
                <a:rPr lang="zh-TW" altLang="en-US" sz="1400" dirty="0">
                  <a:solidFill>
                    <a:schemeClr val="tx1"/>
                  </a:solidFill>
                  <a:latin typeface="微軟正黑體" panose="020B0604030504040204" pitchFamily="34" charset="-120"/>
                  <a:ea typeface="微軟正黑體" panose="020B0604030504040204" pitchFamily="34" charset="-120"/>
                </a:rPr>
                <a:t>析</a:t>
              </a:r>
              <a:endParaRPr lang="en-US" altLang="zh-TW" sz="1400" dirty="0" smtClean="0">
                <a:solidFill>
                  <a:schemeClr val="tx1"/>
                </a:solidFill>
                <a:latin typeface="微軟正黑體" panose="020B0604030504040204" pitchFamily="34" charset="-120"/>
                <a:ea typeface="微軟正黑體" panose="020B0604030504040204" pitchFamily="34" charset="-120"/>
              </a:endParaRPr>
            </a:p>
            <a:p>
              <a:pPr algn="ctr"/>
              <a:r>
                <a:rPr lang="en-US" altLang="zh-TW" sz="1200" dirty="0" smtClean="0">
                  <a:solidFill>
                    <a:schemeClr val="tx1"/>
                  </a:solidFill>
                  <a:latin typeface="微軟正黑體" panose="020B0604030504040204" pitchFamily="34" charset="-120"/>
                  <a:ea typeface="微軟正黑體" panose="020B0604030504040204" pitchFamily="34" charset="-120"/>
                </a:rPr>
                <a:t>[ Regular Expression , </a:t>
              </a:r>
              <a:r>
                <a:rPr lang="en-US" altLang="zh-TW" sz="1200" dirty="0" err="1" smtClean="0">
                  <a:solidFill>
                    <a:schemeClr val="tx1"/>
                  </a:solidFill>
                  <a:latin typeface="微軟正黑體" panose="020B0604030504040204" pitchFamily="34" charset="-120"/>
                  <a:ea typeface="微軟正黑體" panose="020B0604030504040204" pitchFamily="34" charset="-120"/>
                </a:rPr>
                <a:t>BeautifulSoup</a:t>
              </a:r>
              <a:r>
                <a:rPr lang="en-US" altLang="zh-TW" sz="1200" dirty="0" smtClean="0">
                  <a:solidFill>
                    <a:schemeClr val="tx1"/>
                  </a:solidFill>
                  <a:latin typeface="微軟正黑體" panose="020B0604030504040204" pitchFamily="34" charset="-120"/>
                  <a:ea typeface="微軟正黑體" panose="020B0604030504040204" pitchFamily="34" charset="-120"/>
                </a:rPr>
                <a:t> , XPath]</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7" name="流程圖: 磁碟 6"/>
            <p:cNvSpPr/>
            <p:nvPr/>
          </p:nvSpPr>
          <p:spPr>
            <a:xfrm>
              <a:off x="470535" y="1531234"/>
              <a:ext cx="1310640" cy="1562100"/>
            </a:xfrm>
            <a:prstGeom prst="flowChartMagneticDisk">
              <a:avLst/>
            </a:prstGeo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solidFill>
                    <a:schemeClr val="tx1"/>
                  </a:solidFill>
                  <a:latin typeface="微軟正黑體" panose="020B0604030504040204" pitchFamily="34" charset="-120"/>
                  <a:ea typeface="微軟正黑體" panose="020B0604030504040204" pitchFamily="34" charset="-120"/>
                </a:rPr>
                <a:t>Data Center</a:t>
              </a:r>
            </a:p>
            <a:p>
              <a:pPr algn="ctr"/>
              <a:r>
                <a:rPr lang="zh-TW" altLang="en-US" sz="1400" dirty="0" smtClean="0">
                  <a:solidFill>
                    <a:schemeClr val="tx1"/>
                  </a:solidFill>
                  <a:latin typeface="微軟正黑體" panose="020B0604030504040204" pitchFamily="34" charset="-120"/>
                  <a:ea typeface="微軟正黑體" panose="020B0604030504040204" pitchFamily="34" charset="-120"/>
                </a:rPr>
                <a:t>資料中</a:t>
              </a:r>
              <a:r>
                <a:rPr lang="zh-TW" altLang="en-US" sz="1400" dirty="0">
                  <a:solidFill>
                    <a:schemeClr val="tx1"/>
                  </a:solidFill>
                  <a:latin typeface="微軟正黑體" panose="020B0604030504040204" pitchFamily="34" charset="-120"/>
                  <a:ea typeface="微軟正黑體" panose="020B0604030504040204" pitchFamily="34" charset="-120"/>
                </a:rPr>
                <a:t>心</a:t>
              </a:r>
            </a:p>
          </p:txBody>
        </p:sp>
        <p:cxnSp>
          <p:nvCxnSpPr>
            <p:cNvPr id="8" name="直線單箭頭接點 7"/>
            <p:cNvCxnSpPr/>
            <p:nvPr/>
          </p:nvCxnSpPr>
          <p:spPr>
            <a:xfrm>
              <a:off x="4813904" y="2159125"/>
              <a:ext cx="1419256" cy="39738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9" name="直線單箭頭接點 8"/>
            <p:cNvCxnSpPr>
              <a:stCxn id="6" idx="1"/>
              <a:endCxn id="7" idx="3"/>
            </p:cNvCxnSpPr>
            <p:nvPr/>
          </p:nvCxnSpPr>
          <p:spPr>
            <a:xfrm flipH="1" flipV="1">
              <a:off x="1125855" y="3093334"/>
              <a:ext cx="1221105" cy="6506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0" name="直線單箭頭接點 9"/>
            <p:cNvCxnSpPr>
              <a:stCxn id="5" idx="2"/>
              <a:endCxn id="6" idx="0"/>
            </p:cNvCxnSpPr>
            <p:nvPr/>
          </p:nvCxnSpPr>
          <p:spPr>
            <a:xfrm>
              <a:off x="3478530" y="2088632"/>
              <a:ext cx="0" cy="8883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直線單箭頭接點 10"/>
            <p:cNvCxnSpPr/>
            <p:nvPr/>
          </p:nvCxnSpPr>
          <p:spPr>
            <a:xfrm flipH="1" flipV="1">
              <a:off x="4722685" y="2586038"/>
              <a:ext cx="1355355" cy="39091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2" name="文字方塊 11"/>
            <p:cNvSpPr txBox="1"/>
            <p:nvPr/>
          </p:nvSpPr>
          <p:spPr>
            <a:xfrm rot="986051">
              <a:off x="4727334" y="1903334"/>
              <a:ext cx="1812383" cy="41864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請求</a:t>
              </a:r>
              <a:r>
                <a:rPr lang="en-US" altLang="zh-TW" sz="1600" dirty="0" smtClean="0">
                  <a:latin typeface="微軟正黑體" panose="020B0604030504040204" pitchFamily="34" charset="-120"/>
                  <a:ea typeface="微軟正黑體" panose="020B0604030504040204" pitchFamily="34" charset="-120"/>
                </a:rPr>
                <a:t>Requests</a:t>
              </a:r>
              <a:endParaRPr lang="zh-TW" altLang="en-US" sz="16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rot="986051">
              <a:off x="4346074" y="2884012"/>
              <a:ext cx="1945191" cy="41864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回應 </a:t>
              </a:r>
              <a:r>
                <a:rPr lang="en-US" altLang="zh-TW" sz="1600" dirty="0" smtClean="0">
                  <a:latin typeface="微軟正黑體" panose="020B0604030504040204" pitchFamily="34" charset="-120"/>
                  <a:ea typeface="微軟正黑體" panose="020B0604030504040204" pitchFamily="34" charset="-120"/>
                </a:rPr>
                <a:t>Response</a:t>
              </a:r>
              <a:endParaRPr lang="zh-TW" altLang="en-US" sz="1600" dirty="0">
                <a:latin typeface="微軟正黑體" panose="020B0604030504040204" pitchFamily="34" charset="-120"/>
                <a:ea typeface="微軟正黑體" panose="020B0604030504040204" pitchFamily="34" charset="-120"/>
              </a:endParaRPr>
            </a:p>
          </p:txBody>
        </p:sp>
        <p:sp>
          <p:nvSpPr>
            <p:cNvPr id="14" name="立方體 13"/>
            <p:cNvSpPr/>
            <p:nvPr/>
          </p:nvSpPr>
          <p:spPr>
            <a:xfrm>
              <a:off x="6410515" y="2159125"/>
              <a:ext cx="1516824" cy="1377123"/>
            </a:xfrm>
            <a:prstGeom prst="cube">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600" dirty="0" smtClean="0">
                  <a:solidFill>
                    <a:schemeClr val="tx1"/>
                  </a:solidFill>
                  <a:latin typeface="微軟正黑體" panose="020B0604030504040204" pitchFamily="34" charset="-120"/>
                  <a:ea typeface="微軟正黑體" panose="020B0604030504040204" pitchFamily="34" charset="-120"/>
                </a:rPr>
                <a:t>Server</a:t>
              </a: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516601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89" y="3600454"/>
            <a:ext cx="2670370" cy="2384259"/>
          </a:xfrm>
          <a:prstGeom prst="rect">
            <a:avLst/>
          </a:prstGeom>
        </p:spPr>
      </p:pic>
      <p:sp>
        <p:nvSpPr>
          <p:cNvPr id="6" name="標題 1"/>
          <p:cNvSpPr txBox="1">
            <a:spLocks/>
          </p:cNvSpPr>
          <p:nvPr/>
        </p:nvSpPr>
        <p:spPr>
          <a:xfrm>
            <a:off x="914400" y="2130429"/>
            <a:ext cx="10363200" cy="1470025"/>
          </a:xfrm>
          <a:prstGeom prst="rect">
            <a:avLst/>
          </a:prstGeom>
        </p:spPr>
        <p:txBody>
          <a:bodyPr vert="horz" lIns="91438" tIns="45719" rIns="91438" bIns="121897" rtlCol="0" anchor="b" anchorCtr="0">
            <a:normAutofit/>
          </a:bodyPr>
          <a:lstStyle>
            <a:lvl1pPr lvl="0" algn="ctr" defTabSz="914400" rtl="0" eaLnBrk="1" latinLnBrk="0" hangingPunct="1">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zh-TW" sz="7200" dirty="0" smtClean="0"/>
              <a:t>Requests</a:t>
            </a:r>
            <a:endParaRPr lang="zh-TW" altLang="en-US"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12</a:t>
            </a:fld>
            <a:endParaRPr lang="zh-TW" altLang="en-US"/>
          </a:p>
        </p:txBody>
      </p:sp>
    </p:spTree>
    <p:extLst>
      <p:ext uri="{BB962C8B-B14F-4D97-AF65-F5344CB8AC3E}">
        <p14:creationId xmlns:p14="http://schemas.microsoft.com/office/powerpoint/2010/main" val="3455702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Requests</a:t>
            </a:r>
            <a:endParaRPr lang="en" sz="4800"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13</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pPr marL="457189" indent="-457189">
              <a:buFont typeface="Arial" charset="0"/>
              <a:buChar char="•"/>
            </a:pPr>
            <a:r>
              <a:rPr lang="zh-TW" altLang="en-US" sz="3500" dirty="0">
                <a:latin typeface="Arial Unicode MS" pitchFamily="34" charset="-120"/>
                <a:ea typeface="Arial Unicode MS" pitchFamily="34" charset="-120"/>
                <a:cs typeface="Arial Unicode MS" pitchFamily="34" charset="-120"/>
                <a:sym typeface="Dosis"/>
              </a:rPr>
              <a:t>安裝</a:t>
            </a:r>
          </a:p>
          <a:p>
            <a:pPr lvl="2"/>
            <a:r>
              <a:rPr lang="zh-TW" altLang="en-US" sz="3200" dirty="0">
                <a:latin typeface="Arial Unicode MS" pitchFamily="34" charset="-120"/>
                <a:ea typeface="Arial Unicode MS" pitchFamily="34" charset="-120"/>
                <a:cs typeface="Arial Unicode MS" pitchFamily="34" charset="-120"/>
                <a:sym typeface="Dosis"/>
              </a:rPr>
              <a:t>	</a:t>
            </a:r>
            <a:r>
              <a:rPr lang="en-US" altLang="zh-TW" sz="3200" dirty="0">
                <a:latin typeface="Arial Unicode MS" pitchFamily="34" charset="-120"/>
                <a:ea typeface="Arial Unicode MS" pitchFamily="34" charset="-120"/>
                <a:cs typeface="Arial Unicode MS" pitchFamily="34" charset="-120"/>
                <a:sym typeface="Dosis"/>
              </a:rPr>
              <a:t>pip</a:t>
            </a:r>
            <a:r>
              <a:rPr lang="zh-TW" altLang="en-US" sz="3200" dirty="0">
                <a:latin typeface="Arial Unicode MS" pitchFamily="34" charset="-120"/>
                <a:ea typeface="Arial Unicode MS" pitchFamily="34" charset="-120"/>
                <a:cs typeface="Arial Unicode MS" pitchFamily="34" charset="-120"/>
                <a:sym typeface="Dosis"/>
              </a:rPr>
              <a:t> </a:t>
            </a:r>
            <a:r>
              <a:rPr lang="en-US" altLang="zh-TW" sz="3200" dirty="0">
                <a:latin typeface="Arial Unicode MS" pitchFamily="34" charset="-120"/>
                <a:ea typeface="Arial Unicode MS" pitchFamily="34" charset="-120"/>
                <a:cs typeface="Arial Unicode MS" pitchFamily="34" charset="-120"/>
                <a:sym typeface="Dosis"/>
              </a:rPr>
              <a:t>install</a:t>
            </a:r>
            <a:r>
              <a:rPr lang="zh-TW" altLang="en-US" sz="3200" dirty="0">
                <a:latin typeface="Arial Unicode MS" pitchFamily="34" charset="-120"/>
                <a:ea typeface="Arial Unicode MS" pitchFamily="34" charset="-120"/>
                <a:cs typeface="Arial Unicode MS" pitchFamily="34" charset="-120"/>
                <a:sym typeface="Dosis"/>
              </a:rPr>
              <a:t> </a:t>
            </a:r>
            <a:r>
              <a:rPr lang="en-US" altLang="zh-TW" sz="3200" dirty="0">
                <a:latin typeface="Arial Unicode MS" pitchFamily="34" charset="-120"/>
                <a:ea typeface="Arial Unicode MS" pitchFamily="34" charset="-120"/>
                <a:cs typeface="Arial Unicode MS" pitchFamily="34" charset="-120"/>
                <a:sym typeface="Dosis"/>
              </a:rPr>
              <a:t>requests</a:t>
            </a:r>
            <a:endParaRPr lang="zh-TW" altLang="en-US" sz="3200" dirty="0">
              <a:latin typeface="Arial Unicode MS" pitchFamily="34" charset="-120"/>
              <a:ea typeface="Arial Unicode MS" pitchFamily="34" charset="-120"/>
              <a:cs typeface="Arial Unicode MS" pitchFamily="34" charset="-120"/>
              <a:sym typeface="Dosis"/>
            </a:endParaRPr>
          </a:p>
          <a:p>
            <a:pPr lvl="2"/>
            <a:endParaRPr lang="zh-TW" altLang="en-US" sz="3200" dirty="0">
              <a:latin typeface="Arial Unicode MS" pitchFamily="34" charset="-120"/>
              <a:ea typeface="Arial Unicode MS" pitchFamily="34" charset="-120"/>
              <a:cs typeface="Arial Unicode MS" pitchFamily="34" charset="-120"/>
              <a:sym typeface="Dosis"/>
            </a:endParaRPr>
          </a:p>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使用</a:t>
            </a:r>
            <a:endParaRPr lang="en-US" altLang="zh-TW" sz="3200" dirty="0">
              <a:latin typeface="Arial Unicode MS" pitchFamily="34" charset="-120"/>
              <a:ea typeface="Arial Unicode MS" pitchFamily="34" charset="-120"/>
              <a:cs typeface="Arial Unicode MS" pitchFamily="34" charset="-120"/>
              <a:sym typeface="Dosis"/>
            </a:endParaRPr>
          </a:p>
          <a:p>
            <a:pPr lvl="4"/>
            <a:r>
              <a:rPr lang="en-US" altLang="zh-TW" sz="3200" dirty="0" smtClean="0">
                <a:latin typeface="Arial Unicode MS" pitchFamily="34" charset="-120"/>
                <a:ea typeface="Arial Unicode MS" pitchFamily="34" charset="-120"/>
                <a:cs typeface="Arial Unicode MS" pitchFamily="34" charset="-120"/>
                <a:sym typeface="Dosis"/>
              </a:rPr>
              <a:t>content </a:t>
            </a:r>
            <a:r>
              <a:rPr lang="zh-TW" altLang="en-US" sz="3200" dirty="0">
                <a:latin typeface="Arial Unicode MS" pitchFamily="34" charset="-120"/>
                <a:ea typeface="Arial Unicode MS" pitchFamily="34" charset="-120"/>
                <a:cs typeface="Arial Unicode MS" pitchFamily="34" charset="-120"/>
                <a:sym typeface="Dosis"/>
              </a:rPr>
              <a:t>為網頁原始碼</a:t>
            </a:r>
            <a:endParaRPr lang="en-US" altLang="zh-TW" sz="3200" dirty="0">
              <a:latin typeface="Arial Unicode MS" pitchFamily="34" charset="-120"/>
              <a:ea typeface="Arial Unicode MS" pitchFamily="34" charset="-120"/>
              <a:cs typeface="Arial Unicode MS" pitchFamily="34" charset="-120"/>
              <a:sym typeface="Dosis"/>
            </a:endParaRPr>
          </a:p>
          <a:p>
            <a:pPr marL="457189" lvl="3" indent="-457189">
              <a:buFont typeface="Arial" charset="0"/>
              <a:buChar char="•"/>
            </a:pPr>
            <a:endParaRPr lang="zh-TW" altLang="en-US" sz="3200" dirty="0">
              <a:latin typeface="Arial Unicode MS" pitchFamily="34" charset="-120"/>
              <a:ea typeface="Arial Unicode MS" pitchFamily="34" charset="-120"/>
              <a:cs typeface="Arial Unicode MS" pitchFamily="34" charset="-120"/>
              <a:sym typeface="Dosis"/>
            </a:endParaRPr>
          </a:p>
          <a:p>
            <a:pPr lvl="3"/>
            <a:r>
              <a:rPr lang="zh-TW" altLang="en-US" sz="3200" dirty="0">
                <a:latin typeface="Arial Unicode MS" pitchFamily="34" charset="-120"/>
                <a:ea typeface="Arial Unicode MS" pitchFamily="34" charset="-120"/>
                <a:cs typeface="Arial Unicode MS" pitchFamily="34" charset="-120"/>
                <a:sym typeface="Dosis"/>
              </a:rPr>
              <a:t>	</a:t>
            </a:r>
          </a:p>
        </p:txBody>
      </p:sp>
      <p:sp>
        <p:nvSpPr>
          <p:cNvPr id="2" name="文字方塊 1"/>
          <p:cNvSpPr txBox="1"/>
          <p:nvPr/>
        </p:nvSpPr>
        <p:spPr>
          <a:xfrm>
            <a:off x="449179" y="6208296"/>
            <a:ext cx="5698029" cy="400105"/>
          </a:xfrm>
          <a:prstGeom prst="rect">
            <a:avLst/>
          </a:prstGeom>
          <a:noFill/>
        </p:spPr>
        <p:txBody>
          <a:bodyPr wrap="none" lIns="121917" tIns="60958" rIns="121917" bIns="60958" rtlCol="0">
            <a:spAutoFit/>
          </a:bodyPr>
          <a:lstStyle/>
          <a:p>
            <a:r>
              <a:rPr kumimoji="1" lang="en-US" altLang="zh-TW" dirty="0">
                <a:hlinkClick r:id="rId3"/>
              </a:rPr>
              <a:t>http://</a:t>
            </a:r>
            <a:r>
              <a:rPr kumimoji="1" lang="en-US" altLang="zh-TW" dirty="0" err="1">
                <a:hlinkClick r:id="rId3"/>
              </a:rPr>
              <a:t>docs.python-requests.org</a:t>
            </a:r>
            <a:r>
              <a:rPr kumimoji="1" lang="en-US" altLang="zh-TW" dirty="0">
                <a:hlinkClick r:id="rId3"/>
              </a:rPr>
              <a:t>/</a:t>
            </a:r>
            <a:r>
              <a:rPr kumimoji="1" lang="en-US" altLang="zh-TW" dirty="0" err="1">
                <a:hlinkClick r:id="rId3"/>
              </a:rPr>
              <a:t>zh_CN</a:t>
            </a:r>
            <a:r>
              <a:rPr kumimoji="1" lang="en-US" altLang="zh-TW" dirty="0">
                <a:hlinkClick r:id="rId3"/>
              </a:rPr>
              <a:t>/latest/user/</a:t>
            </a:r>
            <a:r>
              <a:rPr kumimoji="1" lang="en-US" altLang="zh-TW" dirty="0" err="1">
                <a:hlinkClick r:id="rId3"/>
              </a:rPr>
              <a:t>quickstart.html</a:t>
            </a:r>
            <a:endParaRPr kumimoji="1" lang="zh-TW" altLang="en-US" dirty="0"/>
          </a:p>
        </p:txBody>
      </p:sp>
      <p:pic>
        <p:nvPicPr>
          <p:cNvPr id="3" name="圖片 2"/>
          <p:cNvPicPr>
            <a:picLocks noChangeAspect="1"/>
          </p:cNvPicPr>
          <p:nvPr/>
        </p:nvPicPr>
        <p:blipFill>
          <a:blip r:embed="rId4"/>
          <a:stretch>
            <a:fillRect/>
          </a:stretch>
        </p:blipFill>
        <p:spPr>
          <a:xfrm>
            <a:off x="2423229" y="4384077"/>
            <a:ext cx="5335207" cy="1667252"/>
          </a:xfrm>
          <a:prstGeom prst="rect">
            <a:avLst/>
          </a:prstGeom>
        </p:spPr>
      </p:pic>
    </p:spTree>
    <p:extLst>
      <p:ext uri="{BB962C8B-B14F-4D97-AF65-F5344CB8AC3E}">
        <p14:creationId xmlns:p14="http://schemas.microsoft.com/office/powerpoint/2010/main" val="2130032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Requests</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14</a:t>
            </a:fld>
            <a:endParaRPr lang="zh-TW" altLang="en-US"/>
          </a:p>
        </p:txBody>
      </p:sp>
      <p:pic>
        <p:nvPicPr>
          <p:cNvPr id="4" name="圖片 3"/>
          <p:cNvPicPr>
            <a:picLocks noChangeAspect="1"/>
          </p:cNvPicPr>
          <p:nvPr/>
        </p:nvPicPr>
        <p:blipFill>
          <a:blip r:embed="rId3"/>
          <a:stretch>
            <a:fillRect/>
          </a:stretch>
        </p:blipFill>
        <p:spPr>
          <a:xfrm>
            <a:off x="382452" y="300035"/>
            <a:ext cx="11552161" cy="5793051"/>
          </a:xfrm>
          <a:prstGeom prst="rect">
            <a:avLst/>
          </a:prstGeom>
        </p:spPr>
      </p:pic>
      <p:sp>
        <p:nvSpPr>
          <p:cNvPr id="2" name="矩形 1"/>
          <p:cNvSpPr/>
          <p:nvPr/>
        </p:nvSpPr>
        <p:spPr>
          <a:xfrm>
            <a:off x="8356983" y="626110"/>
            <a:ext cx="3404681" cy="81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dirty="0" smtClean="0"/>
              <a:t>python3</a:t>
            </a:r>
          </a:p>
          <a:p>
            <a:pPr algn="ctr"/>
            <a:r>
              <a:rPr kumimoji="1" lang="en-US" altLang="zh-TW" sz="3200" dirty="0" smtClean="0"/>
              <a:t>print(</a:t>
            </a:r>
            <a:r>
              <a:rPr kumimoji="1" lang="en-US" altLang="zh-TW" sz="3200" dirty="0" err="1" smtClean="0"/>
              <a:t>r.text</a:t>
            </a:r>
            <a:r>
              <a:rPr kumimoji="1" lang="en-US" altLang="zh-TW" sz="3200" dirty="0" smtClean="0"/>
              <a:t>)</a:t>
            </a:r>
            <a:endParaRPr kumimoji="1" lang="zh-TW" altLang="en-US" sz="3200" dirty="0"/>
          </a:p>
        </p:txBody>
      </p:sp>
    </p:spTree>
    <p:extLst>
      <p:ext uri="{BB962C8B-B14F-4D97-AF65-F5344CB8AC3E}">
        <p14:creationId xmlns:p14="http://schemas.microsoft.com/office/powerpoint/2010/main" val="302088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Requests</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15</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pPr marL="457189"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其他</a:t>
            </a:r>
            <a:r>
              <a:rPr lang="en-US" altLang="zh-TW" sz="3200" dirty="0">
                <a:latin typeface="Arial Unicode MS" pitchFamily="34" charset="-120"/>
                <a:ea typeface="Arial Unicode MS" pitchFamily="34" charset="-120"/>
                <a:cs typeface="Arial Unicode MS" pitchFamily="34" charset="-120"/>
                <a:sym typeface="Dosis"/>
              </a:rPr>
              <a:t>Http</a:t>
            </a:r>
            <a:r>
              <a:rPr lang="zh-TW" altLang="en-US" sz="3200" dirty="0">
                <a:latin typeface="Arial Unicode MS" pitchFamily="34" charset="-120"/>
                <a:ea typeface="Arial Unicode MS" pitchFamily="34" charset="-120"/>
                <a:cs typeface="Arial Unicode MS" pitchFamily="34" charset="-120"/>
                <a:sym typeface="Dosis"/>
              </a:rPr>
              <a:t>請求</a:t>
            </a:r>
          </a:p>
          <a:p>
            <a:pPr marL="457189" indent="-457189">
              <a:buFont typeface="Arial" charset="0"/>
              <a:buChar char="•"/>
            </a:pPr>
            <a:endParaRPr lang="zh-TW" altLang="en-US" sz="3200" dirty="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endParaRPr lang="zh-TW" altLang="en-US" sz="3200" dirty="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endParaRPr lang="zh-TW" altLang="en-US" sz="3200" dirty="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endParaRPr lang="zh-TW" altLang="en-US" sz="3200" dirty="0">
              <a:latin typeface="Arial Unicode MS" pitchFamily="34" charset="-120"/>
              <a:ea typeface="Arial Unicode MS" pitchFamily="34" charset="-120"/>
              <a:cs typeface="Arial Unicode MS" pitchFamily="34" charset="-120"/>
              <a:sym typeface="Dosis"/>
            </a:endParaRPr>
          </a:p>
          <a:p>
            <a:pPr marL="457189"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傳遞 </a:t>
            </a:r>
            <a:r>
              <a:rPr lang="en-US" altLang="zh-TW" sz="3200" dirty="0">
                <a:latin typeface="Arial Unicode MS" pitchFamily="34" charset="-120"/>
                <a:ea typeface="Arial Unicode MS" pitchFamily="34" charset="-120"/>
                <a:cs typeface="Arial Unicode MS" pitchFamily="34" charset="-120"/>
                <a:sym typeface="Dosis"/>
              </a:rPr>
              <a:t>URL</a:t>
            </a:r>
            <a:r>
              <a:rPr lang="zh-TW" altLang="en-US" sz="3200" dirty="0">
                <a:latin typeface="Arial Unicode MS" pitchFamily="34" charset="-120"/>
                <a:ea typeface="Arial Unicode MS" pitchFamily="34" charset="-120"/>
                <a:cs typeface="Arial Unicode MS" pitchFamily="34" charset="-120"/>
                <a:sym typeface="Dosis"/>
              </a:rPr>
              <a:t> 參數</a:t>
            </a:r>
          </a:p>
        </p:txBody>
      </p:sp>
      <p:pic>
        <p:nvPicPr>
          <p:cNvPr id="4" name="圖片 3"/>
          <p:cNvPicPr>
            <a:picLocks noChangeAspect="1"/>
          </p:cNvPicPr>
          <p:nvPr/>
        </p:nvPicPr>
        <p:blipFill>
          <a:blip r:embed="rId3"/>
          <a:stretch>
            <a:fillRect/>
          </a:stretch>
        </p:blipFill>
        <p:spPr>
          <a:xfrm>
            <a:off x="1617134" y="2292774"/>
            <a:ext cx="8551333" cy="1540933"/>
          </a:xfrm>
          <a:prstGeom prst="rect">
            <a:avLst/>
          </a:prstGeom>
        </p:spPr>
      </p:pic>
      <p:pic>
        <p:nvPicPr>
          <p:cNvPr id="5" name="圖片 4"/>
          <p:cNvPicPr>
            <a:picLocks noChangeAspect="1"/>
          </p:cNvPicPr>
          <p:nvPr/>
        </p:nvPicPr>
        <p:blipFill>
          <a:blip r:embed="rId4"/>
          <a:stretch>
            <a:fillRect/>
          </a:stretch>
        </p:blipFill>
        <p:spPr>
          <a:xfrm>
            <a:off x="1604203" y="4760883"/>
            <a:ext cx="9855200" cy="897467"/>
          </a:xfrm>
          <a:prstGeom prst="rect">
            <a:avLst/>
          </a:prstGeom>
        </p:spPr>
      </p:pic>
      <p:pic>
        <p:nvPicPr>
          <p:cNvPr id="8" name="圖片 7"/>
          <p:cNvPicPr>
            <a:picLocks noChangeAspect="1"/>
          </p:cNvPicPr>
          <p:nvPr/>
        </p:nvPicPr>
        <p:blipFill>
          <a:blip r:embed="rId5"/>
          <a:stretch>
            <a:fillRect/>
          </a:stretch>
        </p:blipFill>
        <p:spPr>
          <a:xfrm>
            <a:off x="1617134" y="5594239"/>
            <a:ext cx="7332133" cy="745067"/>
          </a:xfrm>
          <a:prstGeom prst="rect">
            <a:avLst/>
          </a:prstGeom>
        </p:spPr>
      </p:pic>
    </p:spTree>
    <p:extLst>
      <p:ext uri="{BB962C8B-B14F-4D97-AF65-F5344CB8AC3E}">
        <p14:creationId xmlns:p14="http://schemas.microsoft.com/office/powerpoint/2010/main" val="1348523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914400" y="2130429"/>
            <a:ext cx="10363200" cy="1470025"/>
          </a:xfrm>
          <a:prstGeom prst="rect">
            <a:avLst/>
          </a:prstGeom>
        </p:spPr>
        <p:txBody>
          <a:bodyPr vert="horz" lIns="91438" tIns="45719" rIns="91438" bIns="121897" rtlCol="0" anchor="b" anchorCtr="0">
            <a:normAutofit/>
          </a:bodyPr>
          <a:lstStyle>
            <a:lvl1pPr lvl="0" algn="ctr" defTabSz="914400" rtl="0" eaLnBrk="1" latinLnBrk="0" hangingPunct="1">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zh-TW" sz="7200" dirty="0" err="1" smtClean="0"/>
              <a:t>Scrapy</a:t>
            </a:r>
            <a:endParaRPr lang="zh-TW" altLang="en-US" dirty="0"/>
          </a:p>
        </p:txBody>
      </p:sp>
      <p:pic>
        <p:nvPicPr>
          <p:cNvPr id="6" name="圖片 5"/>
          <p:cNvPicPr>
            <a:picLocks noChangeAspect="1"/>
          </p:cNvPicPr>
          <p:nvPr/>
        </p:nvPicPr>
        <p:blipFill>
          <a:blip r:embed="rId3"/>
          <a:stretch>
            <a:fillRect/>
          </a:stretch>
        </p:blipFill>
        <p:spPr>
          <a:xfrm>
            <a:off x="3960479" y="3600454"/>
            <a:ext cx="4271041" cy="2445708"/>
          </a:xfrm>
          <a:prstGeom prst="rect">
            <a:avLst/>
          </a:prstGeom>
        </p:spPr>
      </p:pic>
      <p:sp>
        <p:nvSpPr>
          <p:cNvPr id="2" name="投影片編號版面配置區 1"/>
          <p:cNvSpPr>
            <a:spLocks noGrp="1"/>
          </p:cNvSpPr>
          <p:nvPr>
            <p:ph type="sldNum" sz="quarter" idx="12"/>
          </p:nvPr>
        </p:nvSpPr>
        <p:spPr/>
        <p:txBody>
          <a:bodyPr/>
          <a:lstStyle/>
          <a:p>
            <a:fld id="{5DC68570-3B06-46CF-99E6-EFB19A23E909}" type="slidenum">
              <a:rPr lang="zh-TW" altLang="en-US" smtClean="0"/>
              <a:t>16</a:t>
            </a:fld>
            <a:endParaRPr lang="zh-TW" altLang="en-US"/>
          </a:p>
        </p:txBody>
      </p:sp>
    </p:spTree>
    <p:extLst>
      <p:ext uri="{BB962C8B-B14F-4D97-AF65-F5344CB8AC3E}">
        <p14:creationId xmlns:p14="http://schemas.microsoft.com/office/powerpoint/2010/main" val="2974652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Scrapy</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17</a:t>
            </a:fld>
            <a:endParaRPr lang="zh-TW" altLang="en-US"/>
          </a:p>
        </p:txBody>
      </p:sp>
      <p:sp>
        <p:nvSpPr>
          <p:cNvPr id="522" name="Shape 522"/>
          <p:cNvSpPr txBox="1"/>
          <p:nvPr/>
        </p:nvSpPr>
        <p:spPr>
          <a:xfrm>
            <a:off x="997233" y="1600201"/>
            <a:ext cx="9634604" cy="4985327"/>
          </a:xfrm>
          <a:prstGeom prst="rect">
            <a:avLst/>
          </a:prstGeom>
          <a:noFill/>
          <a:ln>
            <a:noFill/>
          </a:ln>
        </p:spPr>
        <p:txBody>
          <a:bodyPr lIns="121897" tIns="121897" rIns="121897" bIns="121897" anchor="t" anchorCtr="0">
            <a:noAutofit/>
          </a:bodyPr>
          <a:lstStyle/>
          <a:p>
            <a:pPr marL="457189" indent="-457189">
              <a:buFont typeface="Arial" charset="0"/>
              <a:buChar char="•"/>
            </a:pPr>
            <a:r>
              <a:rPr lang="zh-TW" altLang="en-US" sz="3500" dirty="0">
                <a:latin typeface="Arial Unicode MS" pitchFamily="34" charset="-120"/>
                <a:ea typeface="Arial Unicode MS" pitchFamily="34" charset="-120"/>
                <a:cs typeface="Arial Unicode MS" pitchFamily="34" charset="-120"/>
                <a:sym typeface="Dosis"/>
              </a:rPr>
              <a:t>安裝</a:t>
            </a:r>
          </a:p>
          <a:p>
            <a:pPr lvl="2"/>
            <a:r>
              <a:rPr lang="zh-TW" altLang="en-US" sz="3200" dirty="0">
                <a:latin typeface="Arial Unicode MS" pitchFamily="34" charset="-120"/>
                <a:ea typeface="Arial Unicode MS" pitchFamily="34" charset="-120"/>
                <a:cs typeface="Arial Unicode MS" pitchFamily="34" charset="-120"/>
                <a:sym typeface="Dosis"/>
              </a:rPr>
              <a:t>	</a:t>
            </a:r>
            <a:r>
              <a:rPr lang="en-US" altLang="zh-TW" sz="3200" dirty="0">
                <a:latin typeface="Arial Unicode MS" pitchFamily="34" charset="-120"/>
                <a:ea typeface="Arial Unicode MS" pitchFamily="34" charset="-120"/>
                <a:cs typeface="Arial Unicode MS" pitchFamily="34" charset="-120"/>
                <a:sym typeface="Dosis"/>
              </a:rPr>
              <a:t>pip</a:t>
            </a:r>
            <a:r>
              <a:rPr lang="zh-TW" altLang="en-US" sz="3200" dirty="0">
                <a:latin typeface="Arial Unicode MS" pitchFamily="34" charset="-120"/>
                <a:ea typeface="Arial Unicode MS" pitchFamily="34" charset="-120"/>
                <a:cs typeface="Arial Unicode MS" pitchFamily="34" charset="-120"/>
                <a:sym typeface="Dosis"/>
              </a:rPr>
              <a:t> </a:t>
            </a:r>
            <a:r>
              <a:rPr lang="en-US" altLang="zh-TW" sz="3200" dirty="0">
                <a:latin typeface="Arial Unicode MS" pitchFamily="34" charset="-120"/>
                <a:ea typeface="Arial Unicode MS" pitchFamily="34" charset="-120"/>
                <a:cs typeface="Arial Unicode MS" pitchFamily="34" charset="-120"/>
                <a:sym typeface="Dosis"/>
              </a:rPr>
              <a:t>install</a:t>
            </a:r>
            <a:r>
              <a:rPr lang="zh-TW" altLang="en-US" sz="3200" dirty="0">
                <a:latin typeface="Arial Unicode MS" pitchFamily="34" charset="-120"/>
                <a:ea typeface="Arial Unicode MS" pitchFamily="34" charset="-120"/>
                <a:cs typeface="Arial Unicode MS" pitchFamily="34" charset="-120"/>
                <a:sym typeface="Dosis"/>
              </a:rPr>
              <a:t> </a:t>
            </a:r>
            <a:r>
              <a:rPr lang="en-US" altLang="zh-TW" sz="3200" dirty="0" err="1" smtClean="0">
                <a:latin typeface="Arial Unicode MS" pitchFamily="34" charset="-120"/>
                <a:ea typeface="Arial Unicode MS" pitchFamily="34" charset="-120"/>
                <a:cs typeface="Arial Unicode MS" pitchFamily="34" charset="-120"/>
                <a:sym typeface="Dosis"/>
              </a:rPr>
              <a:t>scrapy</a:t>
            </a:r>
            <a:endParaRPr lang="zh-TW" altLang="en-US" sz="3200" dirty="0" smtClean="0">
              <a:latin typeface="Arial Unicode MS" pitchFamily="34" charset="-120"/>
              <a:ea typeface="Arial Unicode MS" pitchFamily="34" charset="-120"/>
              <a:cs typeface="Arial Unicode MS" pitchFamily="34" charset="-120"/>
              <a:sym typeface="Dosis"/>
            </a:endParaRPr>
          </a:p>
          <a:p>
            <a:pPr marL="457189" lvl="2" indent="-457189">
              <a:buFont typeface="Arial" charset="0"/>
              <a:buChar char="•"/>
            </a:pPr>
            <a:endParaRPr lang="en-US" altLang="zh-TW" sz="3200" dirty="0" smtClean="0">
              <a:latin typeface="Arial Unicode MS" pitchFamily="34" charset="-120"/>
              <a:ea typeface="Arial Unicode MS" pitchFamily="34" charset="-120"/>
              <a:cs typeface="Arial Unicode MS" pitchFamily="34" charset="-120"/>
              <a:sym typeface="Dosis"/>
            </a:endParaRPr>
          </a:p>
          <a:p>
            <a:pPr marL="457189" lvl="2" indent="-457189">
              <a:buFont typeface="Arial" charset="0"/>
              <a:buChar char="•"/>
            </a:pPr>
            <a:r>
              <a:rPr lang="zh-TW" altLang="en-US" sz="3200" dirty="0" smtClean="0">
                <a:latin typeface="Arial Unicode MS" pitchFamily="34" charset="-120"/>
                <a:ea typeface="Arial Unicode MS" pitchFamily="34" charset="-120"/>
                <a:cs typeface="Arial Unicode MS" pitchFamily="34" charset="-120"/>
                <a:sym typeface="Dosis"/>
              </a:rPr>
              <a:t>介紹</a:t>
            </a:r>
            <a:endParaRPr lang="en-US" altLang="zh-TW" sz="3200" dirty="0" smtClean="0">
              <a:latin typeface="Arial Unicode MS" pitchFamily="34" charset="-120"/>
              <a:ea typeface="Arial Unicode MS" pitchFamily="34" charset="-120"/>
              <a:cs typeface="Arial Unicode MS" pitchFamily="34" charset="-120"/>
              <a:sym typeface="Dosis"/>
            </a:endParaRPr>
          </a:p>
          <a:p>
            <a:pPr lvl="4"/>
            <a:r>
              <a:rPr lang="en-US" altLang="zh-TW" sz="3200" dirty="0" err="1" smtClean="0">
                <a:latin typeface="Arial Unicode MS" pitchFamily="34" charset="-120"/>
                <a:ea typeface="Arial Unicode MS" pitchFamily="34" charset="-120"/>
                <a:cs typeface="Arial Unicode MS" pitchFamily="34" charset="-120"/>
              </a:rPr>
              <a:t>Scrapy</a:t>
            </a:r>
            <a:r>
              <a:rPr lang="zh-TW" altLang="en-US" sz="3200" dirty="0">
                <a:latin typeface="Arial Unicode MS" pitchFamily="34" charset="-120"/>
                <a:ea typeface="Arial Unicode MS" pitchFamily="34" charset="-120"/>
                <a:cs typeface="Arial Unicode MS" pitchFamily="34" charset="-120"/>
              </a:rPr>
              <a:t>是一個為了爬取網站數據，提取結構性數據而編寫的應用框架。可以應用於包括數據挖掘，信息處理或存儲歷史數據等一系列的程序中。</a:t>
            </a:r>
            <a:r>
              <a:rPr lang="zh-TW" altLang="en-US" sz="3200" dirty="0">
                <a:latin typeface="Arial Unicode MS" pitchFamily="34" charset="-120"/>
                <a:ea typeface="Arial Unicode MS" pitchFamily="34" charset="-120"/>
                <a:cs typeface="Arial Unicode MS" pitchFamily="34" charset="-120"/>
                <a:sym typeface="Dosis"/>
              </a:rPr>
              <a:t>	</a:t>
            </a:r>
          </a:p>
        </p:txBody>
      </p:sp>
      <p:sp>
        <p:nvSpPr>
          <p:cNvPr id="2" name="文字方塊 1"/>
          <p:cNvSpPr txBox="1"/>
          <p:nvPr/>
        </p:nvSpPr>
        <p:spPr>
          <a:xfrm>
            <a:off x="449179" y="6208296"/>
            <a:ext cx="4186974" cy="400105"/>
          </a:xfrm>
          <a:prstGeom prst="rect">
            <a:avLst/>
          </a:prstGeom>
          <a:noFill/>
        </p:spPr>
        <p:txBody>
          <a:bodyPr wrap="none" lIns="121917" tIns="60958" rIns="121917" bIns="60958" rtlCol="0">
            <a:spAutoFit/>
          </a:bodyPr>
          <a:lstStyle/>
          <a:p>
            <a:r>
              <a:rPr kumimoji="1" lang="en-US" altLang="zh-TW" dirty="0">
                <a:hlinkClick r:id="rId3"/>
              </a:rPr>
              <a:t>https://doc.scrapy.org/en/latest/intro/install.html</a:t>
            </a:r>
            <a:endParaRPr kumimoji="1" lang="zh-TW" altLang="en-US" dirty="0"/>
          </a:p>
        </p:txBody>
      </p:sp>
    </p:spTree>
    <p:extLst>
      <p:ext uri="{BB962C8B-B14F-4D97-AF65-F5344CB8AC3E}">
        <p14:creationId xmlns:p14="http://schemas.microsoft.com/office/powerpoint/2010/main" val="90438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Scrapy</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18</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zh-TW" altLang="en-US" sz="3200" dirty="0" smtClean="0">
                <a:latin typeface="Arial Unicode MS" pitchFamily="34" charset="-120"/>
                <a:ea typeface="Arial Unicode MS" pitchFamily="34" charset="-120"/>
                <a:cs typeface="Arial Unicode MS" pitchFamily="34" charset="-120"/>
                <a:sym typeface="Dosis"/>
              </a:rPr>
              <a:t>使用</a:t>
            </a:r>
            <a:endParaRPr lang="en-US" altLang="zh-TW" sz="3200" dirty="0" smtClean="0">
              <a:latin typeface="Arial Unicode MS" pitchFamily="34" charset="-120"/>
              <a:ea typeface="Arial Unicode MS" pitchFamily="34" charset="-120"/>
              <a:cs typeface="Arial Unicode MS" pitchFamily="34" charset="-120"/>
              <a:sym typeface="Dosis"/>
            </a:endParaRPr>
          </a:p>
          <a:p>
            <a:pPr marL="457200" lvl="3"/>
            <a:r>
              <a:rPr lang="zh-TW" altLang="en-US" sz="3200" dirty="0" smtClean="0">
                <a:latin typeface="Arial Unicode MS" pitchFamily="34" charset="-120"/>
                <a:ea typeface="Arial Unicode MS" pitchFamily="34" charset="-120"/>
                <a:cs typeface="Arial Unicode MS" pitchFamily="34" charset="-120"/>
                <a:sym typeface="Dosis"/>
              </a:rPr>
              <a:t>在</a:t>
            </a:r>
            <a:r>
              <a:rPr lang="zh-TW" altLang="en-US" sz="3200" dirty="0">
                <a:latin typeface="Arial Unicode MS" pitchFamily="34" charset="-120"/>
                <a:ea typeface="Arial Unicode MS" pitchFamily="34" charset="-120"/>
                <a:cs typeface="Arial Unicode MS" pitchFamily="34" charset="-120"/>
                <a:sym typeface="Dosis"/>
              </a:rPr>
              <a:t>開始爬取之前，必須先建立一個</a:t>
            </a:r>
            <a:r>
              <a:rPr lang="en-US" altLang="zh-TW" sz="3200" dirty="0" err="1">
                <a:latin typeface="Arial Unicode MS" pitchFamily="34" charset="-120"/>
                <a:ea typeface="Arial Unicode MS" pitchFamily="34" charset="-120"/>
                <a:cs typeface="Arial Unicode MS" pitchFamily="34" charset="-120"/>
                <a:sym typeface="Dosis"/>
              </a:rPr>
              <a:t>Scrapy</a:t>
            </a:r>
            <a:r>
              <a:rPr lang="zh-TW" altLang="en-US" sz="3200" dirty="0" smtClean="0">
                <a:latin typeface="Arial Unicode MS" pitchFamily="34" charset="-120"/>
                <a:ea typeface="Arial Unicode MS" pitchFamily="34" charset="-120"/>
                <a:cs typeface="Arial Unicode MS" pitchFamily="34" charset="-120"/>
                <a:sym typeface="Dosis"/>
              </a:rPr>
              <a:t>項目</a:t>
            </a:r>
            <a:endParaRPr lang="en-US" altLang="zh-TW" sz="3200" dirty="0" smtClean="0">
              <a:latin typeface="Arial Unicode MS" pitchFamily="34" charset="-120"/>
              <a:ea typeface="Arial Unicode MS" pitchFamily="34" charset="-120"/>
              <a:cs typeface="Arial Unicode MS" pitchFamily="34" charset="-120"/>
              <a:sym typeface="Dosis"/>
            </a:endParaRPr>
          </a:p>
          <a:p>
            <a:pPr marL="457200" lvl="3"/>
            <a:r>
              <a:rPr lang="en-US" altLang="zh-TW" sz="3200" dirty="0" smtClean="0">
                <a:latin typeface="Arial Unicode MS" pitchFamily="34" charset="-120"/>
                <a:ea typeface="Arial Unicode MS" pitchFamily="34" charset="-120"/>
                <a:cs typeface="Arial Unicode MS" pitchFamily="34" charset="-120"/>
                <a:sym typeface="Dosis"/>
              </a:rPr>
              <a:t>		</a:t>
            </a:r>
            <a:r>
              <a:rPr lang="en-US" altLang="zh-TW" sz="3200" b="1" dirty="0" smtClean="0">
                <a:latin typeface="Arial Unicode MS" pitchFamily="34" charset="-120"/>
                <a:ea typeface="Arial Unicode MS" pitchFamily="34" charset="-120"/>
                <a:cs typeface="Arial Unicode MS" pitchFamily="34" charset="-120"/>
                <a:sym typeface="Dosis"/>
              </a:rPr>
              <a:t>$</a:t>
            </a:r>
            <a:r>
              <a:rPr lang="zh-TW" altLang="en-US" sz="3200" b="1" dirty="0" smtClean="0">
                <a:latin typeface="Arial Unicode MS" pitchFamily="34" charset="-120"/>
                <a:ea typeface="Arial Unicode MS" pitchFamily="34" charset="-120"/>
                <a:cs typeface="Arial Unicode MS" pitchFamily="34" charset="-120"/>
                <a:sym typeface="Dosis"/>
              </a:rPr>
              <a:t> </a:t>
            </a:r>
            <a:r>
              <a:rPr lang="en-US" altLang="zh-TW" sz="3200" b="1" dirty="0" err="1">
                <a:latin typeface="Arial Unicode MS" pitchFamily="34" charset="-120"/>
                <a:ea typeface="Arial Unicode MS" pitchFamily="34" charset="-120"/>
                <a:cs typeface="Arial Unicode MS" pitchFamily="34" charset="-120"/>
                <a:sym typeface="Dosis"/>
              </a:rPr>
              <a:t>scrapy</a:t>
            </a:r>
            <a:r>
              <a:rPr lang="en-US" altLang="zh-TW" sz="3200" b="1" dirty="0">
                <a:latin typeface="Arial Unicode MS" pitchFamily="34" charset="-120"/>
                <a:ea typeface="Arial Unicode MS" pitchFamily="34" charset="-120"/>
                <a:cs typeface="Arial Unicode MS" pitchFamily="34" charset="-120"/>
                <a:sym typeface="Dosis"/>
              </a:rPr>
              <a:t> </a:t>
            </a:r>
            <a:r>
              <a:rPr lang="en-US" altLang="zh-TW" sz="3200" b="1" dirty="0" err="1">
                <a:latin typeface="Arial Unicode MS" pitchFamily="34" charset="-120"/>
                <a:ea typeface="Arial Unicode MS" pitchFamily="34" charset="-120"/>
                <a:cs typeface="Arial Unicode MS" pitchFamily="34" charset="-120"/>
                <a:sym typeface="Dosis"/>
              </a:rPr>
              <a:t>startproject</a:t>
            </a:r>
            <a:r>
              <a:rPr lang="en-US" altLang="zh-TW" sz="3200" b="1" dirty="0">
                <a:latin typeface="Arial Unicode MS" pitchFamily="34" charset="-120"/>
                <a:ea typeface="Arial Unicode MS" pitchFamily="34" charset="-120"/>
                <a:cs typeface="Arial Unicode MS" pitchFamily="34" charset="-120"/>
                <a:sym typeface="Dosis"/>
              </a:rPr>
              <a:t> </a:t>
            </a:r>
            <a:r>
              <a:rPr lang="en-US" altLang="zh-TW" sz="3200" b="1" dirty="0" smtClean="0">
                <a:latin typeface="Arial Unicode MS" pitchFamily="34" charset="-120"/>
                <a:ea typeface="Arial Unicode MS" pitchFamily="34" charset="-120"/>
                <a:cs typeface="Arial Unicode MS" pitchFamily="34" charset="-120"/>
                <a:sym typeface="Dosis"/>
              </a:rPr>
              <a:t>tutorial</a:t>
            </a:r>
          </a:p>
          <a:p>
            <a:pPr marL="457200" lvl="3"/>
            <a:r>
              <a:rPr lang="zh-TW" altLang="en-US" sz="3200" dirty="0" smtClean="0">
                <a:latin typeface="Arial Unicode MS" pitchFamily="34" charset="-120"/>
                <a:ea typeface="Arial Unicode MS" pitchFamily="34" charset="-120"/>
                <a:cs typeface="Arial Unicode MS" pitchFamily="34" charset="-120"/>
                <a:sym typeface="Dosis"/>
              </a:rPr>
              <a:t>此</a:t>
            </a:r>
            <a:r>
              <a:rPr lang="zh-TW" altLang="en-US" sz="3200" dirty="0">
                <a:latin typeface="Arial Unicode MS" pitchFamily="34" charset="-120"/>
                <a:ea typeface="Arial Unicode MS" pitchFamily="34" charset="-120"/>
                <a:cs typeface="Arial Unicode MS" pitchFamily="34" charset="-120"/>
                <a:sym typeface="Dosis"/>
              </a:rPr>
              <a:t>命令會建立包含下列內容的 </a:t>
            </a:r>
            <a:r>
              <a:rPr lang="en-US" altLang="zh-TW" sz="3200" dirty="0">
                <a:latin typeface="Arial Unicode MS" pitchFamily="34" charset="-120"/>
                <a:ea typeface="Arial Unicode MS" pitchFamily="34" charset="-120"/>
                <a:cs typeface="Arial Unicode MS" pitchFamily="34" charset="-120"/>
                <a:sym typeface="Dosis"/>
              </a:rPr>
              <a:t>tutorial</a:t>
            </a:r>
            <a:r>
              <a:rPr lang="zh-TW" altLang="en-US" sz="3200" dirty="0">
                <a:latin typeface="Arial Unicode MS" pitchFamily="34" charset="-120"/>
                <a:ea typeface="Arial Unicode MS" pitchFamily="34" charset="-120"/>
                <a:cs typeface="Arial Unicode MS" pitchFamily="34" charset="-120"/>
                <a:sym typeface="Dosis"/>
              </a:rPr>
              <a:t> 目錄</a:t>
            </a:r>
            <a:r>
              <a:rPr lang="en-US" altLang="zh-TW" sz="3200" dirty="0">
                <a:latin typeface="Arial Unicode MS" pitchFamily="34" charset="-120"/>
                <a:ea typeface="Arial Unicode MS" pitchFamily="34" charset="-120"/>
                <a:cs typeface="Arial Unicode MS" pitchFamily="34" charset="-120"/>
                <a:sym typeface="Dosis"/>
              </a:rPr>
              <a:t>:</a:t>
            </a:r>
          </a:p>
          <a:p>
            <a:pPr lvl="4"/>
            <a:r>
              <a:rPr lang="en-US" altLang="zh-TW" sz="3200" dirty="0">
                <a:latin typeface="Arial Unicode MS" pitchFamily="34" charset="-120"/>
                <a:ea typeface="Arial Unicode MS" pitchFamily="34" charset="-120"/>
                <a:cs typeface="Arial Unicode MS" pitchFamily="34" charset="-120"/>
                <a:sym typeface="Dosis"/>
              </a:rPr>
              <a:t>	</a:t>
            </a:r>
          </a:p>
        </p:txBody>
      </p:sp>
      <p:grpSp>
        <p:nvGrpSpPr>
          <p:cNvPr id="2" name="群組 1"/>
          <p:cNvGrpSpPr/>
          <p:nvPr/>
        </p:nvGrpSpPr>
        <p:grpSpPr>
          <a:xfrm>
            <a:off x="2487037" y="3609161"/>
            <a:ext cx="6054928" cy="2976367"/>
            <a:chOff x="2190951" y="4092864"/>
            <a:chExt cx="6054928" cy="2976367"/>
          </a:xfrm>
        </p:grpSpPr>
        <p:pic>
          <p:nvPicPr>
            <p:cNvPr id="4" name="圖片 3"/>
            <p:cNvPicPr>
              <a:picLocks noChangeAspect="1"/>
            </p:cNvPicPr>
            <p:nvPr/>
          </p:nvPicPr>
          <p:blipFill>
            <a:blip r:embed="rId3"/>
            <a:stretch>
              <a:fillRect/>
            </a:stretch>
          </p:blipFill>
          <p:spPr>
            <a:xfrm>
              <a:off x="2190951" y="4092864"/>
              <a:ext cx="4290259" cy="2976367"/>
            </a:xfrm>
            <a:prstGeom prst="rect">
              <a:avLst/>
            </a:prstGeom>
          </p:spPr>
        </p:pic>
        <p:cxnSp>
          <p:nvCxnSpPr>
            <p:cNvPr id="7" name="直線單箭頭接點 6"/>
            <p:cNvCxnSpPr/>
            <p:nvPr/>
          </p:nvCxnSpPr>
          <p:spPr>
            <a:xfrm flipV="1">
              <a:off x="3915905" y="6209654"/>
              <a:ext cx="1062219"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文字方塊 8"/>
            <p:cNvSpPr txBox="1"/>
            <p:nvPr/>
          </p:nvSpPr>
          <p:spPr>
            <a:xfrm>
              <a:off x="4978125" y="6004469"/>
              <a:ext cx="2400657" cy="410369"/>
            </a:xfrm>
            <a:prstGeom prst="rect">
              <a:avLst/>
            </a:prstGeom>
            <a:noFill/>
          </p:spPr>
          <p:txBody>
            <a:bodyPr wrap="none" lIns="121917" tIns="60958" rIns="121917" bIns="60958" rtlCol="0">
              <a:spAutoFit/>
            </a:bodyPr>
            <a:lstStyle/>
            <a:p>
              <a:r>
                <a:rPr lang="zh-TW" altLang="en-US" dirty="0" smtClean="0">
                  <a:solidFill>
                    <a:srgbClr val="C00000"/>
                  </a:solidFill>
                </a:rPr>
                <a:t>在此層放入爬蟲程</a:t>
              </a:r>
              <a:r>
                <a:rPr lang="zh-TW" altLang="en-US" dirty="0">
                  <a:solidFill>
                    <a:srgbClr val="C00000"/>
                  </a:solidFill>
                </a:rPr>
                <a:t>式</a:t>
              </a:r>
            </a:p>
          </p:txBody>
        </p:sp>
        <p:cxnSp>
          <p:nvCxnSpPr>
            <p:cNvPr id="13" name="直線單箭頭接點 12"/>
            <p:cNvCxnSpPr/>
            <p:nvPr/>
          </p:nvCxnSpPr>
          <p:spPr>
            <a:xfrm flipV="1">
              <a:off x="4336081" y="5265980"/>
              <a:ext cx="1062219" cy="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4" name="文字方塊 13"/>
            <p:cNvSpPr txBox="1"/>
            <p:nvPr/>
          </p:nvSpPr>
          <p:spPr>
            <a:xfrm>
              <a:off x="5366458" y="5060794"/>
              <a:ext cx="2879421" cy="410369"/>
            </a:xfrm>
            <a:prstGeom prst="rect">
              <a:avLst/>
            </a:prstGeom>
            <a:noFill/>
          </p:spPr>
          <p:txBody>
            <a:bodyPr wrap="none" lIns="121917" tIns="60958" rIns="121917" bIns="60958" rtlCol="0">
              <a:spAutoFit/>
            </a:bodyPr>
            <a:lstStyle/>
            <a:p>
              <a:r>
                <a:rPr lang="zh-TW" altLang="en-US" dirty="0" smtClean="0">
                  <a:solidFill>
                    <a:srgbClr val="0070C0"/>
                  </a:solidFill>
                </a:rPr>
                <a:t>設定程式開始和結尾動作</a:t>
              </a:r>
              <a:endParaRPr lang="zh-TW" altLang="en-US" dirty="0">
                <a:solidFill>
                  <a:srgbClr val="0070C0"/>
                </a:solidFill>
              </a:endParaRPr>
            </a:p>
          </p:txBody>
        </p:sp>
      </p:grpSp>
    </p:spTree>
    <p:extLst>
      <p:ext uri="{BB962C8B-B14F-4D97-AF65-F5344CB8AC3E}">
        <p14:creationId xmlns:p14="http://schemas.microsoft.com/office/powerpoint/2010/main" val="4274596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Scrapy</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19</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endParaRPr lang="en-US" altLang="zh-TW" sz="3200" b="1" dirty="0">
              <a:solidFill>
                <a:srgbClr val="3D4965"/>
              </a:solidFill>
              <a:latin typeface="Dosis"/>
              <a:ea typeface="Dosis"/>
              <a:cs typeface="Dosis"/>
              <a:sym typeface="Dosis"/>
            </a:endParaRPr>
          </a:p>
        </p:txBody>
      </p:sp>
      <p:pic>
        <p:nvPicPr>
          <p:cNvPr id="3" name="圖片 2"/>
          <p:cNvPicPr>
            <a:picLocks noChangeAspect="1"/>
          </p:cNvPicPr>
          <p:nvPr/>
        </p:nvPicPr>
        <p:blipFill>
          <a:blip r:embed="rId3"/>
          <a:stretch>
            <a:fillRect/>
          </a:stretch>
        </p:blipFill>
        <p:spPr>
          <a:xfrm>
            <a:off x="997234" y="1600200"/>
            <a:ext cx="10430933" cy="4385733"/>
          </a:xfrm>
          <a:prstGeom prst="rect">
            <a:avLst/>
          </a:prstGeom>
        </p:spPr>
      </p:pic>
      <p:sp>
        <p:nvSpPr>
          <p:cNvPr id="5" name="矩形 4"/>
          <p:cNvSpPr/>
          <p:nvPr/>
        </p:nvSpPr>
        <p:spPr>
          <a:xfrm>
            <a:off x="8023486" y="4092864"/>
            <a:ext cx="3404681" cy="81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t>Oops! That page can’t be found</a:t>
            </a:r>
            <a:r>
              <a:rPr lang="en-US" altLang="zh-TW" b="1" dirty="0" smtClean="0"/>
              <a:t>.</a:t>
            </a:r>
            <a:endParaRPr lang="en-US" altLang="zh-TW" b="1" dirty="0"/>
          </a:p>
        </p:txBody>
      </p:sp>
      <p:sp>
        <p:nvSpPr>
          <p:cNvPr id="6" name="矩形 5"/>
          <p:cNvSpPr/>
          <p:nvPr/>
        </p:nvSpPr>
        <p:spPr>
          <a:xfrm>
            <a:off x="1866602" y="5272391"/>
            <a:ext cx="8112844" cy="15216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smtClean="0">
                <a:solidFill>
                  <a:schemeClr val="tx1"/>
                </a:solidFill>
              </a:rPr>
              <a:t>範例：</a:t>
            </a:r>
            <a:r>
              <a:rPr lang="en-US" altLang="zh-TW" sz="1600" b="1" dirty="0">
                <a:solidFill>
                  <a:schemeClr val="tx1"/>
                </a:solidFill>
              </a:rPr>
              <a:t>	</a:t>
            </a:r>
            <a:endParaRPr lang="en-US" altLang="zh-TW" sz="1600" b="1" dirty="0" smtClean="0">
              <a:solidFill>
                <a:schemeClr val="tx1"/>
              </a:solidFill>
            </a:endParaRPr>
          </a:p>
          <a:p>
            <a:r>
              <a:rPr lang="en-US" altLang="zh-TW" sz="1600" b="1" dirty="0" err="1" smtClean="0">
                <a:solidFill>
                  <a:schemeClr val="tx1"/>
                </a:solidFill>
              </a:rPr>
              <a:t>response.url</a:t>
            </a:r>
            <a:r>
              <a:rPr lang="zh-TW" altLang="en-US" sz="1600" b="1" dirty="0" smtClean="0">
                <a:solidFill>
                  <a:schemeClr val="tx1"/>
                </a:solidFill>
              </a:rPr>
              <a:t>：	</a:t>
            </a:r>
          </a:p>
          <a:p>
            <a:r>
              <a:rPr lang="en-US" altLang="zh-TW" sz="1600" b="1" dirty="0" smtClean="0">
                <a:solidFill>
                  <a:schemeClr val="tx1"/>
                </a:solidFill>
              </a:rPr>
              <a:t>https</a:t>
            </a:r>
            <a:r>
              <a:rPr lang="en-US" altLang="zh-TW" sz="1600" b="1" dirty="0">
                <a:solidFill>
                  <a:schemeClr val="tx1"/>
                </a:solidFill>
              </a:rPr>
              <a:t>://</a:t>
            </a:r>
            <a:r>
              <a:rPr lang="en-US" altLang="zh-TW" sz="1600" b="1" dirty="0" err="1">
                <a:solidFill>
                  <a:schemeClr val="tx1"/>
                </a:solidFill>
              </a:rPr>
              <a:t>www.ptt.cc</a:t>
            </a:r>
            <a:r>
              <a:rPr lang="en-US" altLang="zh-TW" sz="1600" b="1" dirty="0">
                <a:solidFill>
                  <a:schemeClr val="tx1"/>
                </a:solidFill>
              </a:rPr>
              <a:t>/ask/over18?from=%2Fbbs%2FGossiping%2Findex.html </a:t>
            </a:r>
            <a:endParaRPr lang="zh-TW" altLang="en-US" sz="1600" b="1" dirty="0" smtClean="0">
              <a:solidFill>
                <a:schemeClr val="tx1"/>
              </a:solidFill>
            </a:endParaRPr>
          </a:p>
          <a:p>
            <a:r>
              <a:rPr lang="en-US" altLang="zh-TW" sz="1600" b="1" dirty="0" smtClean="0">
                <a:solidFill>
                  <a:schemeClr val="tx1"/>
                </a:solidFill>
              </a:rPr>
              <a:t> </a:t>
            </a:r>
            <a:endParaRPr lang="zh-TW" altLang="en-US" sz="1600" b="1" dirty="0" smtClean="0">
              <a:solidFill>
                <a:schemeClr val="tx1"/>
              </a:solidFill>
            </a:endParaRPr>
          </a:p>
          <a:p>
            <a:r>
              <a:rPr lang="en-US" altLang="zh-TW" sz="1600" b="1" dirty="0" err="1">
                <a:solidFill>
                  <a:schemeClr val="tx1"/>
                </a:solidFill>
              </a:rPr>
              <a:t>response.url.split</a:t>
            </a:r>
            <a:r>
              <a:rPr lang="en-US" altLang="zh-TW" sz="1600" b="1" dirty="0" smtClean="0">
                <a:solidFill>
                  <a:schemeClr val="tx1"/>
                </a:solidFill>
              </a:rPr>
              <a:t>('/')</a:t>
            </a:r>
            <a:r>
              <a:rPr lang="zh-TW" altLang="en-US" sz="1600" b="1" dirty="0" smtClean="0">
                <a:solidFill>
                  <a:schemeClr val="tx1"/>
                </a:solidFill>
              </a:rPr>
              <a:t>：</a:t>
            </a:r>
            <a:r>
              <a:rPr lang="en-US" altLang="zh-TW" sz="1600" b="1" dirty="0" smtClean="0">
                <a:solidFill>
                  <a:schemeClr val="tx1"/>
                </a:solidFill>
              </a:rPr>
              <a:t>  </a:t>
            </a:r>
            <a:r>
              <a:rPr lang="en-US" altLang="zh-TW" sz="1600" b="1" dirty="0">
                <a:solidFill>
                  <a:schemeClr val="tx1"/>
                </a:solidFill>
              </a:rPr>
              <a:t>	</a:t>
            </a:r>
            <a:endParaRPr lang="en-US" altLang="zh-TW" sz="1600" b="1" dirty="0" smtClean="0">
              <a:solidFill>
                <a:schemeClr val="tx1"/>
              </a:solidFill>
            </a:endParaRPr>
          </a:p>
          <a:p>
            <a:r>
              <a:rPr lang="en-US" altLang="zh-TW" sz="1600" b="1" dirty="0" smtClean="0">
                <a:solidFill>
                  <a:schemeClr val="tx1"/>
                </a:solidFill>
              </a:rPr>
              <a:t>[</a:t>
            </a:r>
            <a:r>
              <a:rPr lang="en-US" altLang="zh-TW" sz="1600" b="1" dirty="0">
                <a:solidFill>
                  <a:schemeClr val="tx1"/>
                </a:solidFill>
              </a:rPr>
              <a:t>'https:', '', '</a:t>
            </a:r>
            <a:r>
              <a:rPr lang="en-US" altLang="zh-TW" sz="1600" b="1" dirty="0" err="1">
                <a:solidFill>
                  <a:schemeClr val="tx1"/>
                </a:solidFill>
              </a:rPr>
              <a:t>www.ptt.cc</a:t>
            </a:r>
            <a:r>
              <a:rPr lang="en-US" altLang="zh-TW" sz="1600" b="1" dirty="0">
                <a:solidFill>
                  <a:schemeClr val="tx1"/>
                </a:solidFill>
              </a:rPr>
              <a:t>', 'ask', 'over18?from=%2Fbbs%2FGossiping%2Findex.html']</a:t>
            </a:r>
          </a:p>
        </p:txBody>
      </p:sp>
    </p:spTree>
    <p:extLst>
      <p:ext uri="{BB962C8B-B14F-4D97-AF65-F5344CB8AC3E}">
        <p14:creationId xmlns:p14="http://schemas.microsoft.com/office/powerpoint/2010/main" val="3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9" name="Shape 522"/>
          <p:cNvSpPr txBox="1"/>
          <p:nvPr/>
        </p:nvSpPr>
        <p:spPr>
          <a:xfrm>
            <a:off x="997234" y="1823925"/>
            <a:ext cx="9075021" cy="4985327"/>
          </a:xfrm>
          <a:prstGeom prst="rect">
            <a:avLst/>
          </a:prstGeom>
          <a:noFill/>
          <a:ln>
            <a:noFill/>
          </a:ln>
        </p:spPr>
        <p:txBody>
          <a:bodyPr lIns="121897" tIns="121897" rIns="121897" bIns="121897" anchor="t" anchorCtr="0">
            <a:noAutofit/>
          </a:bodyPr>
          <a:lstStyle/>
          <a:p>
            <a:pPr marL="609585" indent="-609585">
              <a:buFont typeface="Arial" panose="020B0604020202020204" pitchFamily="34" charset="0"/>
              <a:buChar char="•"/>
            </a:pPr>
            <a:r>
              <a:rPr lang="en-US" altLang="zh-TW" sz="3200" dirty="0">
                <a:latin typeface="Arial Unicode MS" pitchFamily="34" charset="-120"/>
                <a:ea typeface="Arial Unicode MS" pitchFamily="34" charset="-120"/>
                <a:cs typeface="Arial Unicode MS" pitchFamily="34" charset="-120"/>
              </a:rPr>
              <a:t>Also</a:t>
            </a:r>
            <a:r>
              <a:rPr lang="zh-TW" altLang="en-US" sz="3200" dirty="0">
                <a:latin typeface="Arial Unicode MS" pitchFamily="34" charset="-120"/>
                <a:ea typeface="Arial Unicode MS" pitchFamily="34" charset="-120"/>
                <a:cs typeface="Arial Unicode MS" pitchFamily="34" charset="-120"/>
              </a:rPr>
              <a:t> </a:t>
            </a:r>
            <a:r>
              <a:rPr lang="en-US" altLang="zh-TW" sz="3200" dirty="0">
                <a:latin typeface="Arial Unicode MS" pitchFamily="34" charset="-120"/>
                <a:ea typeface="Arial Unicode MS" pitchFamily="34" charset="-120"/>
                <a:cs typeface="Arial Unicode MS" pitchFamily="34" charset="-120"/>
              </a:rPr>
              <a:t>called</a:t>
            </a:r>
            <a:r>
              <a:rPr lang="zh-TW" altLang="en-US" sz="3200" dirty="0">
                <a:latin typeface="Arial Unicode MS" pitchFamily="34" charset="-120"/>
                <a:ea typeface="Arial Unicode MS" pitchFamily="34" charset="-120"/>
                <a:cs typeface="Arial Unicode MS" pitchFamily="34" charset="-120"/>
              </a:rPr>
              <a:t> </a:t>
            </a:r>
            <a:r>
              <a:rPr lang="en-US" altLang="zh-TW" sz="3200" dirty="0">
                <a:latin typeface="Arial Unicode MS" pitchFamily="34" charset="-120"/>
                <a:ea typeface="Arial Unicode MS" pitchFamily="34" charset="-120"/>
                <a:cs typeface="Arial Unicode MS" pitchFamily="34" charset="-120"/>
              </a:rPr>
              <a:t>“Spider</a:t>
            </a:r>
            <a:r>
              <a:rPr lang="en-US" altLang="zh-TW" sz="3200" dirty="0" smtClean="0">
                <a:latin typeface="Arial Unicode MS" pitchFamily="34" charset="-120"/>
                <a:ea typeface="Arial Unicode MS" pitchFamily="34" charset="-120"/>
                <a:cs typeface="Arial Unicode MS" pitchFamily="34" charset="-120"/>
              </a:rPr>
              <a:t>”</a:t>
            </a:r>
          </a:p>
          <a:p>
            <a:pPr marL="609585" indent="-609585">
              <a:buFont typeface="Arial" panose="020B0604020202020204" pitchFamily="34" charset="0"/>
              <a:buChar char="•"/>
            </a:pPr>
            <a:endParaRPr lang="en-US" altLang="zh-TW" sz="3200" dirty="0" smtClean="0">
              <a:latin typeface="Arial Unicode MS" pitchFamily="34" charset="-120"/>
              <a:ea typeface="Arial Unicode MS" pitchFamily="34" charset="-120"/>
              <a:cs typeface="Arial Unicode MS" pitchFamily="34" charset="-120"/>
            </a:endParaRPr>
          </a:p>
          <a:p>
            <a:pPr marL="609585"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rPr>
              <a:t>可以</a:t>
            </a:r>
            <a:r>
              <a:rPr lang="zh-TW" altLang="en-US" sz="3200" dirty="0">
                <a:latin typeface="Arial Unicode MS" pitchFamily="34" charset="-120"/>
                <a:ea typeface="Arial Unicode MS" pitchFamily="34" charset="-120"/>
                <a:cs typeface="Arial Unicode MS" pitchFamily="34" charset="-120"/>
              </a:rPr>
              <a:t>自動地瀏覽網際網路並依照你的需求擷取目標資訊</a:t>
            </a:r>
            <a:endParaRPr lang="en-US" altLang="zh-TW" sz="3200" dirty="0" smtClean="0">
              <a:latin typeface="Arial Unicode MS" pitchFamily="34" charset="-120"/>
              <a:ea typeface="Arial Unicode MS" pitchFamily="34" charset="-120"/>
              <a:cs typeface="Arial Unicode MS" pitchFamily="34" charset="-120"/>
            </a:endParaRPr>
          </a:p>
          <a:p>
            <a:pPr marL="609585" indent="-609585">
              <a:buFont typeface="Arial" panose="020B0604020202020204" pitchFamily="34" charset="0"/>
              <a:buChar char="•"/>
            </a:pPr>
            <a:endParaRPr lang="zh-TW" altLang="en-US" sz="3200" dirty="0">
              <a:latin typeface="Arial Unicode MS" pitchFamily="34" charset="-120"/>
              <a:ea typeface="Arial Unicode MS" pitchFamily="34" charset="-120"/>
              <a:cs typeface="Arial Unicode MS" pitchFamily="34" charset="-120"/>
            </a:endParaRPr>
          </a:p>
          <a:p>
            <a:pPr marL="609585"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無所不在的爬蟲</a:t>
            </a:r>
            <a:endParaRPr lang="en-US" altLang="zh-TW" sz="3200" dirty="0" smtClean="0">
              <a:latin typeface="Arial Unicode MS" pitchFamily="34" charset="-120"/>
              <a:ea typeface="Arial Unicode MS" pitchFamily="34" charset="-120"/>
              <a:cs typeface="Arial Unicode MS" pitchFamily="34" charset="-120"/>
              <a:sym typeface="Dosis"/>
            </a:endParaRPr>
          </a:p>
          <a:p>
            <a:pPr marL="1066785" lvl="1" indent="-609585">
              <a:buFont typeface="Arial" panose="020B0604020202020204" pitchFamily="34" charset="0"/>
              <a:buChar char="•"/>
            </a:pPr>
            <a:endParaRPr lang="en-US" altLang="zh-TW" sz="3200" dirty="0" smtClean="0">
              <a:latin typeface="Arial Unicode MS" pitchFamily="34" charset="-120"/>
              <a:ea typeface="Arial Unicode MS" pitchFamily="34" charset="-120"/>
              <a:cs typeface="Arial Unicode MS" pitchFamily="34" charset="-120"/>
              <a:sym typeface="Dosis"/>
            </a:endParaRPr>
          </a:p>
          <a:p>
            <a:pPr marL="1066785" lvl="1"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爬</a:t>
            </a:r>
            <a:r>
              <a:rPr lang="zh-TW" altLang="en-US" sz="3200" dirty="0">
                <a:latin typeface="Arial Unicode MS" pitchFamily="34" charset="-120"/>
                <a:ea typeface="Arial Unicode MS" pitchFamily="34" charset="-120"/>
                <a:cs typeface="Arial Unicode MS" pitchFamily="34" charset="-120"/>
                <a:sym typeface="Dosis"/>
              </a:rPr>
              <a:t>遍世界上的網站</a:t>
            </a:r>
            <a:r>
              <a:rPr lang="en-US" altLang="zh-TW" sz="3200" dirty="0">
                <a:latin typeface="Arial Unicode MS" pitchFamily="34" charset="-120"/>
                <a:ea typeface="Arial Unicode MS" pitchFamily="34" charset="-120"/>
                <a:cs typeface="Arial Unicode MS" pitchFamily="34" charset="-120"/>
                <a:sym typeface="Dosis"/>
              </a:rPr>
              <a:t>,</a:t>
            </a:r>
            <a:r>
              <a:rPr lang="zh-TW" altLang="en-US" sz="3200" dirty="0">
                <a:latin typeface="Arial Unicode MS" pitchFamily="34" charset="-120"/>
                <a:ea typeface="Arial Unicode MS" pitchFamily="34" charset="-120"/>
                <a:cs typeface="Arial Unicode MS" pitchFamily="34" charset="-120"/>
                <a:sym typeface="Dosis"/>
              </a:rPr>
              <a:t>建立</a:t>
            </a:r>
            <a:r>
              <a:rPr lang="zh-TW" altLang="en-US" sz="3200" dirty="0" smtClean="0">
                <a:latin typeface="Arial Unicode MS" pitchFamily="34" charset="-120"/>
                <a:ea typeface="Arial Unicode MS" pitchFamily="34" charset="-120"/>
                <a:cs typeface="Arial Unicode MS" pitchFamily="34" charset="-120"/>
                <a:sym typeface="Dosis"/>
              </a:rPr>
              <a:t>索引成立</a:t>
            </a:r>
            <a:r>
              <a:rPr lang="zh-TW" altLang="en-US" sz="3200" dirty="0">
                <a:latin typeface="Arial Unicode MS" pitchFamily="34" charset="-120"/>
                <a:ea typeface="Arial Unicode MS" pitchFamily="34" charset="-120"/>
                <a:cs typeface="Arial Unicode MS" pitchFamily="34" charset="-120"/>
                <a:sym typeface="Dosis"/>
              </a:rPr>
              <a:t>搜尋引擎</a:t>
            </a:r>
            <a:endParaRPr lang="en-US" altLang="zh-TW" sz="3200" dirty="0">
              <a:latin typeface="Arial Unicode MS" pitchFamily="34" charset="-120"/>
              <a:ea typeface="Arial Unicode MS" pitchFamily="34" charset="-120"/>
              <a:cs typeface="Arial Unicode MS" pitchFamily="34" charset="-120"/>
              <a:sym typeface="Dosis"/>
            </a:endParaRPr>
          </a:p>
          <a:p>
            <a:pPr marL="609585" indent="-609585">
              <a:buFont typeface="Arial" panose="020B0604020202020204" pitchFamily="34" charset="0"/>
              <a:buChar char="•"/>
            </a:pPr>
            <a:endParaRPr lang="en-US" altLang="zh-TW" sz="2500" dirty="0" smtClean="0">
              <a:latin typeface="Arial Unicode MS" pitchFamily="34" charset="-120"/>
              <a:ea typeface="Arial Unicode MS" pitchFamily="34" charset="-120"/>
              <a:cs typeface="Arial Unicode MS" pitchFamily="34" charset="-120"/>
              <a:sym typeface="Dosis"/>
            </a:endParaRPr>
          </a:p>
        </p:txBody>
      </p:sp>
      <p:sp>
        <p:nvSpPr>
          <p:cNvPr id="521" name="Shape 521"/>
          <p:cNvSpPr txBox="1">
            <a:spLocks noGrp="1"/>
          </p:cNvSpPr>
          <p:nvPr>
            <p:ph type="title"/>
          </p:nvPr>
        </p:nvSpPr>
        <p:spPr/>
        <p:txBody>
          <a:bodyPr/>
          <a:lstStyle/>
          <a:p>
            <a:pPr lvl="0"/>
            <a:r>
              <a:rPr lang="en-US" altLang="zh-TW" dirty="0" smtClean="0"/>
              <a:t>What is crawler?</a:t>
            </a:r>
            <a:endParaRPr lang="en" dirty="0"/>
          </a:p>
        </p:txBody>
      </p:sp>
      <p:sp>
        <p:nvSpPr>
          <p:cNvPr id="12" name="投影片編號版面配置區 11"/>
          <p:cNvSpPr>
            <a:spLocks noGrp="1"/>
          </p:cNvSpPr>
          <p:nvPr>
            <p:ph type="sldNum" sz="quarter" idx="12"/>
          </p:nvPr>
        </p:nvSpPr>
        <p:spPr/>
        <p:txBody>
          <a:bodyPr/>
          <a:lstStyle/>
          <a:p>
            <a:fld id="{5DC68570-3B06-46CF-99E6-EFB19A23E909}" type="slidenum">
              <a:rPr lang="zh-TW" altLang="en-US" smtClean="0"/>
              <a:t>2</a:t>
            </a:fld>
            <a:endParaRPr lang="zh-TW" altLang="en-US"/>
          </a:p>
        </p:txBody>
      </p:sp>
      <p:pic>
        <p:nvPicPr>
          <p:cNvPr id="2" name="圖片 1"/>
          <p:cNvPicPr>
            <a:picLocks noChangeAspect="1"/>
          </p:cNvPicPr>
          <p:nvPr/>
        </p:nvPicPr>
        <p:blipFill>
          <a:blip r:embed="rId3"/>
          <a:stretch>
            <a:fillRect/>
          </a:stretch>
        </p:blipFill>
        <p:spPr>
          <a:xfrm>
            <a:off x="4777886" y="4478505"/>
            <a:ext cx="2093746" cy="697915"/>
          </a:xfrm>
          <a:prstGeom prst="rect">
            <a:avLst/>
          </a:prstGeom>
        </p:spPr>
      </p:pic>
      <p:pic>
        <p:nvPicPr>
          <p:cNvPr id="3" name="圖片 2"/>
          <p:cNvPicPr>
            <a:picLocks noChangeAspect="1"/>
          </p:cNvPicPr>
          <p:nvPr/>
        </p:nvPicPr>
        <p:blipFill>
          <a:blip r:embed="rId4"/>
          <a:stretch>
            <a:fillRect/>
          </a:stretch>
        </p:blipFill>
        <p:spPr>
          <a:xfrm>
            <a:off x="6871632" y="4609505"/>
            <a:ext cx="1741822" cy="435913"/>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1131" y="4478505"/>
            <a:ext cx="1905000" cy="1895475"/>
          </a:xfrm>
          <a:prstGeom prst="rect">
            <a:avLst/>
          </a:prstGeom>
        </p:spPr>
      </p:pic>
    </p:spTree>
    <p:extLst>
      <p:ext uri="{BB962C8B-B14F-4D97-AF65-F5344CB8AC3E}">
        <p14:creationId xmlns:p14="http://schemas.microsoft.com/office/powerpoint/2010/main" val="3831004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Scrapy</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20</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執行</a:t>
            </a:r>
            <a:endParaRPr lang="en-US" altLang="zh-TW" sz="3200" dirty="0">
              <a:latin typeface="Arial Unicode MS" pitchFamily="34" charset="-120"/>
              <a:ea typeface="Arial Unicode MS" pitchFamily="34" charset="-120"/>
              <a:cs typeface="Arial Unicode MS" pitchFamily="34" charset="-120"/>
              <a:sym typeface="Dosis"/>
            </a:endParaRPr>
          </a:p>
          <a:p>
            <a:pPr lvl="4"/>
            <a:r>
              <a:rPr lang="zh-TW" altLang="en-US" sz="3200" dirty="0" smtClean="0">
                <a:latin typeface="Arial Unicode MS" pitchFamily="34" charset="-120"/>
                <a:ea typeface="Arial Unicode MS" pitchFamily="34" charset="-120"/>
                <a:cs typeface="Arial Unicode MS" pitchFamily="34" charset="-120"/>
                <a:sym typeface="Dosis"/>
              </a:rPr>
              <a:t>在 </a:t>
            </a:r>
            <a:r>
              <a:rPr lang="en-US" altLang="zh-TW" sz="3200" dirty="0">
                <a:latin typeface="Arial Unicode MS" pitchFamily="34" charset="-120"/>
                <a:ea typeface="Arial Unicode MS" pitchFamily="34" charset="-120"/>
                <a:cs typeface="Arial Unicode MS" pitchFamily="34" charset="-120"/>
                <a:sym typeface="Dosis"/>
              </a:rPr>
              <a:t>tutorial</a:t>
            </a:r>
            <a:r>
              <a:rPr lang="zh-TW" altLang="en-US" sz="3200" dirty="0">
                <a:latin typeface="Arial Unicode MS" pitchFamily="34" charset="-120"/>
                <a:ea typeface="Arial Unicode MS" pitchFamily="34" charset="-120"/>
                <a:cs typeface="Arial Unicode MS" pitchFamily="34" charset="-120"/>
                <a:sym typeface="Dosis"/>
              </a:rPr>
              <a:t> 根目錄下執行</a:t>
            </a:r>
            <a:endParaRPr lang="en-US" altLang="zh-TW" sz="3200" dirty="0">
              <a:latin typeface="Arial Unicode MS" pitchFamily="34" charset="-120"/>
              <a:ea typeface="Arial Unicode MS" pitchFamily="34" charset="-120"/>
              <a:cs typeface="Arial Unicode MS" pitchFamily="34" charset="-120"/>
              <a:sym typeface="Dosis"/>
            </a:endParaRPr>
          </a:p>
          <a:p>
            <a:pPr lvl="4"/>
            <a:r>
              <a:rPr lang="en-US" altLang="zh-TW" sz="3200" b="1" dirty="0" smtClean="0">
                <a:latin typeface="Arial Unicode MS" pitchFamily="34" charset="-120"/>
                <a:ea typeface="Arial Unicode MS" pitchFamily="34" charset="-120"/>
                <a:cs typeface="Arial Unicode MS" pitchFamily="34" charset="-120"/>
                <a:sym typeface="Dosis"/>
              </a:rPr>
              <a:t>$</a:t>
            </a:r>
            <a:r>
              <a:rPr lang="zh-TW" altLang="en-US" sz="3200" b="1" dirty="0" smtClean="0">
                <a:latin typeface="Arial Unicode MS" pitchFamily="34" charset="-120"/>
                <a:ea typeface="Arial Unicode MS" pitchFamily="34" charset="-120"/>
                <a:cs typeface="Arial Unicode MS" pitchFamily="34" charset="-120"/>
                <a:sym typeface="Dosis"/>
              </a:rPr>
              <a:t> </a:t>
            </a:r>
            <a:r>
              <a:rPr lang="en-US" altLang="zh-TW" sz="3200" b="1" dirty="0" err="1">
                <a:latin typeface="Arial Unicode MS" pitchFamily="34" charset="-120"/>
                <a:ea typeface="Arial Unicode MS" pitchFamily="34" charset="-120"/>
                <a:cs typeface="Arial Unicode MS" pitchFamily="34" charset="-120"/>
                <a:sym typeface="Dosis"/>
              </a:rPr>
              <a:t>scrapy</a:t>
            </a:r>
            <a:r>
              <a:rPr lang="en-US" altLang="zh-TW" sz="3200" b="1" dirty="0">
                <a:latin typeface="Arial Unicode MS" pitchFamily="34" charset="-120"/>
                <a:ea typeface="Arial Unicode MS" pitchFamily="34" charset="-120"/>
                <a:cs typeface="Arial Unicode MS" pitchFamily="34" charset="-120"/>
                <a:sym typeface="Dosis"/>
              </a:rPr>
              <a:t> crawl [crawl name]</a:t>
            </a:r>
          </a:p>
          <a:p>
            <a:pPr lvl="4"/>
            <a:r>
              <a:rPr lang="en-US" altLang="zh-TW" sz="3200" dirty="0">
                <a:latin typeface="Arial Unicode MS" pitchFamily="34" charset="-120"/>
                <a:ea typeface="Arial Unicode MS" pitchFamily="34" charset="-120"/>
                <a:cs typeface="Arial Unicode MS" pitchFamily="34" charset="-120"/>
                <a:sym typeface="Dosis"/>
              </a:rPr>
              <a:t>		</a:t>
            </a:r>
          </a:p>
        </p:txBody>
      </p:sp>
      <p:pic>
        <p:nvPicPr>
          <p:cNvPr id="3" name="圖片 2"/>
          <p:cNvPicPr>
            <a:picLocks noChangeAspect="1"/>
          </p:cNvPicPr>
          <p:nvPr/>
        </p:nvPicPr>
        <p:blipFill>
          <a:blip r:embed="rId3"/>
          <a:stretch>
            <a:fillRect/>
          </a:stretch>
        </p:blipFill>
        <p:spPr>
          <a:xfrm>
            <a:off x="1033895" y="3357193"/>
            <a:ext cx="10000259" cy="3104033"/>
          </a:xfrm>
          <a:prstGeom prst="rect">
            <a:avLst/>
          </a:prstGeom>
        </p:spPr>
      </p:pic>
    </p:spTree>
    <p:extLst>
      <p:ext uri="{BB962C8B-B14F-4D97-AF65-F5344CB8AC3E}">
        <p14:creationId xmlns:p14="http://schemas.microsoft.com/office/powerpoint/2010/main" val="3586876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lIns="91438" tIns="45719" rIns="91438"/>
          <a:lstStyle/>
          <a:p>
            <a:r>
              <a:rPr lang="en-US" altLang="zh-TW" sz="7200" dirty="0"/>
              <a:t>Regular</a:t>
            </a:r>
            <a:r>
              <a:rPr lang="zh-TW" altLang="en-US" sz="7200" dirty="0"/>
              <a:t> </a:t>
            </a:r>
            <a:r>
              <a:rPr lang="en-US" altLang="zh-TW" sz="7200" dirty="0"/>
              <a:t>Expression</a:t>
            </a:r>
            <a:endParaRPr lang="zh-TW" altLang="en-US"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21</a:t>
            </a:fld>
            <a:endParaRPr lang="zh-TW" altLang="en-US"/>
          </a:p>
        </p:txBody>
      </p:sp>
      <p:pic>
        <p:nvPicPr>
          <p:cNvPr id="4" name="圖片 3"/>
          <p:cNvPicPr>
            <a:picLocks noChangeAspect="1"/>
          </p:cNvPicPr>
          <p:nvPr/>
        </p:nvPicPr>
        <p:blipFill>
          <a:blip r:embed="rId2"/>
          <a:stretch>
            <a:fillRect/>
          </a:stretch>
        </p:blipFill>
        <p:spPr>
          <a:xfrm>
            <a:off x="3048000" y="3600454"/>
            <a:ext cx="6096000" cy="2057400"/>
          </a:xfrm>
          <a:prstGeom prst="rect">
            <a:avLst/>
          </a:prstGeom>
        </p:spPr>
      </p:pic>
    </p:spTree>
    <p:extLst>
      <p:ext uri="{BB962C8B-B14F-4D97-AF65-F5344CB8AC3E}">
        <p14:creationId xmlns:p14="http://schemas.microsoft.com/office/powerpoint/2010/main" val="3027483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Regular</a:t>
            </a:r>
            <a:r>
              <a:rPr lang="zh-TW" altLang="en-US" sz="4800" dirty="0"/>
              <a:t> </a:t>
            </a:r>
            <a:r>
              <a:rPr lang="en-US" altLang="zh-TW" sz="4800" dirty="0"/>
              <a:t>expression</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22</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rPr>
              <a:t>又稱正則表達式、正規表示法、正規運算式、規則運算式、常規表示</a:t>
            </a:r>
            <a:r>
              <a:rPr lang="zh-TW" altLang="en-US" sz="3200" dirty="0" smtClean="0">
                <a:latin typeface="Arial Unicode MS" pitchFamily="34" charset="-120"/>
                <a:ea typeface="Arial Unicode MS" pitchFamily="34" charset="-120"/>
                <a:cs typeface="Arial Unicode MS" pitchFamily="34" charset="-120"/>
              </a:rPr>
              <a:t>法</a:t>
            </a:r>
            <a:endParaRPr lang="en-US" altLang="zh-TW" sz="3200" dirty="0" smtClean="0">
              <a:latin typeface="Arial Unicode MS" pitchFamily="34" charset="-120"/>
              <a:ea typeface="Arial Unicode MS" pitchFamily="34" charset="-120"/>
              <a:cs typeface="Arial Unicode MS" pitchFamily="34" charset="-120"/>
            </a:endParaRPr>
          </a:p>
          <a:p>
            <a:pPr marL="457189" lvl="2" indent="-457189">
              <a:buFont typeface="Arial" charset="0"/>
              <a:buChar char="•"/>
            </a:pPr>
            <a:endParaRPr lang="zh-TW" altLang="en-US" sz="3200" dirty="0">
              <a:latin typeface="Arial Unicode MS" pitchFamily="34" charset="-120"/>
              <a:ea typeface="Arial Unicode MS" pitchFamily="34" charset="-120"/>
              <a:cs typeface="Arial Unicode MS" pitchFamily="34" charset="-120"/>
            </a:endParaRPr>
          </a:p>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rPr>
              <a:t>使用單個字串來描述、符合一</a:t>
            </a:r>
            <a:r>
              <a:rPr lang="zh-TW" altLang="en-US" sz="3200" dirty="0" smtClean="0">
                <a:latin typeface="Arial Unicode MS" pitchFamily="34" charset="-120"/>
                <a:ea typeface="Arial Unicode MS" pitchFamily="34" charset="-120"/>
                <a:cs typeface="Arial Unicode MS" pitchFamily="34" charset="-120"/>
              </a:rPr>
              <a:t>系列某</a:t>
            </a:r>
            <a:r>
              <a:rPr lang="zh-TW" altLang="en-US" sz="3200" dirty="0">
                <a:latin typeface="Arial Unicode MS" pitchFamily="34" charset="-120"/>
                <a:ea typeface="Arial Unicode MS" pitchFamily="34" charset="-120"/>
                <a:cs typeface="Arial Unicode MS" pitchFamily="34" charset="-120"/>
              </a:rPr>
              <a:t>個句法規則的</a:t>
            </a:r>
            <a:r>
              <a:rPr lang="zh-TW" altLang="en-US" sz="3200" dirty="0" smtClean="0">
                <a:latin typeface="Arial Unicode MS" pitchFamily="34" charset="-120"/>
                <a:ea typeface="Arial Unicode MS" pitchFamily="34" charset="-120"/>
                <a:cs typeface="Arial Unicode MS" pitchFamily="34" charset="-120"/>
              </a:rPr>
              <a:t>字串</a:t>
            </a:r>
            <a:endParaRPr lang="en-US" altLang="zh-TW" sz="3200" dirty="0" smtClean="0">
              <a:latin typeface="Arial Unicode MS" pitchFamily="34" charset="-120"/>
              <a:ea typeface="Arial Unicode MS" pitchFamily="34" charset="-120"/>
              <a:cs typeface="Arial Unicode MS" pitchFamily="34" charset="-120"/>
            </a:endParaRPr>
          </a:p>
          <a:p>
            <a:pPr marL="457189" lvl="2" indent="-457189">
              <a:buFont typeface="Arial" charset="0"/>
              <a:buChar char="•"/>
            </a:pPr>
            <a:endParaRPr lang="zh-TW" altLang="en-US" sz="3200" dirty="0">
              <a:latin typeface="Arial Unicode MS" pitchFamily="34" charset="-120"/>
              <a:ea typeface="Arial Unicode MS" pitchFamily="34" charset="-120"/>
              <a:cs typeface="Arial Unicode MS" pitchFamily="34" charset="-120"/>
            </a:endParaRPr>
          </a:p>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簡單來說，就</a:t>
            </a:r>
            <a:r>
              <a:rPr lang="zh-TW" altLang="en-US" sz="3200" dirty="0">
                <a:latin typeface="Arial Unicode MS" pitchFamily="34" charset="-120"/>
                <a:ea typeface="Arial Unicode MS" pitchFamily="34" charset="-120"/>
                <a:cs typeface="Arial Unicode MS" pitchFamily="34" charset="-120"/>
              </a:rPr>
              <a:t>是一種</a:t>
            </a:r>
            <a:r>
              <a:rPr lang="zh-TW" altLang="en-US" sz="3200" b="1" dirty="0">
                <a:latin typeface="Arial Unicode MS" pitchFamily="34" charset="-120"/>
                <a:ea typeface="Arial Unicode MS" pitchFamily="34" charset="-120"/>
                <a:cs typeface="Arial Unicode MS" pitchFamily="34" charset="-120"/>
              </a:rPr>
              <a:t>字串的篩選</a:t>
            </a:r>
            <a:r>
              <a:rPr lang="zh-TW" altLang="en-US" sz="3200" b="1" dirty="0" smtClean="0">
                <a:latin typeface="Arial Unicode MS" pitchFamily="34" charset="-120"/>
                <a:ea typeface="Arial Unicode MS" pitchFamily="34" charset="-120"/>
                <a:cs typeface="Arial Unicode MS" pitchFamily="34" charset="-120"/>
              </a:rPr>
              <a:t>器</a:t>
            </a:r>
            <a:endParaRPr lang="en-US" altLang="zh-TW" sz="3200" dirty="0">
              <a:latin typeface="Arial Unicode MS" pitchFamily="34" charset="-120"/>
              <a:ea typeface="Arial Unicode MS" pitchFamily="34" charset="-120"/>
              <a:cs typeface="Arial Unicode MS" pitchFamily="34" charset="-120"/>
              <a:sym typeface="Dosis"/>
            </a:endParaRPr>
          </a:p>
        </p:txBody>
      </p:sp>
    </p:spTree>
    <p:extLst>
      <p:ext uri="{BB962C8B-B14F-4D97-AF65-F5344CB8AC3E}">
        <p14:creationId xmlns:p14="http://schemas.microsoft.com/office/powerpoint/2010/main" val="1427904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Regular</a:t>
            </a:r>
            <a:r>
              <a:rPr lang="zh-TW" altLang="en-US" sz="4800" dirty="0"/>
              <a:t> </a:t>
            </a:r>
            <a:r>
              <a:rPr lang="en-US" altLang="zh-TW" sz="4800" dirty="0" smtClean="0"/>
              <a:t>expression</a:t>
            </a:r>
            <a:r>
              <a:rPr lang="zh-TW" altLang="en-US" sz="4800" dirty="0" smtClean="0"/>
              <a:t> </a:t>
            </a:r>
            <a:r>
              <a:rPr lang="zh-TW" altLang="en-US" sz="4800" dirty="0" smtClean="0">
                <a:latin typeface="微軟正黑體" panose="020B0604030504040204" pitchFamily="34" charset="-120"/>
                <a:ea typeface="微軟正黑體" panose="020B0604030504040204" pitchFamily="34" charset="-120"/>
              </a:rPr>
              <a:t>常用符號</a:t>
            </a:r>
            <a:endParaRPr lang="en" sz="4800" dirty="0">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23</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endParaRPr lang="en-US" altLang="zh-TW" sz="3200" b="1" dirty="0">
              <a:solidFill>
                <a:srgbClr val="3D4965"/>
              </a:solidFill>
              <a:latin typeface="Dosis"/>
              <a:ea typeface="Dosis"/>
              <a:cs typeface="Dosis"/>
              <a:sym typeface="Dosis"/>
            </a:endParaRPr>
          </a:p>
        </p:txBody>
      </p:sp>
      <p:graphicFrame>
        <p:nvGraphicFramePr>
          <p:cNvPr id="6" name="表格 5"/>
          <p:cNvGraphicFramePr>
            <a:graphicFrameLocks noGrp="1"/>
          </p:cNvGraphicFramePr>
          <p:nvPr>
            <p:extLst>
              <p:ext uri="{D42A27DB-BD31-4B8C-83A1-F6EECF244321}">
                <p14:modId xmlns:p14="http://schemas.microsoft.com/office/powerpoint/2010/main" val="1596660032"/>
              </p:ext>
            </p:extLst>
          </p:nvPr>
        </p:nvGraphicFramePr>
        <p:xfrm>
          <a:off x="997234" y="2490538"/>
          <a:ext cx="9834880" cy="2926080"/>
        </p:xfrm>
        <a:graphic>
          <a:graphicData uri="http://schemas.openxmlformats.org/drawingml/2006/table">
            <a:tbl>
              <a:tblPr firstRow="1" bandRow="1">
                <a:tableStyleId>{D27102A9-8310-4765-A935-A1911B00CA55}</a:tableStyleId>
              </a:tblPr>
              <a:tblGrid>
                <a:gridCol w="3556140">
                  <a:extLst>
                    <a:ext uri="{9D8B030D-6E8A-4147-A177-3AD203B41FA5}">
                      <a16:colId xmlns:a16="http://schemas.microsoft.com/office/drawing/2014/main" val="20000"/>
                    </a:ext>
                  </a:extLst>
                </a:gridCol>
                <a:gridCol w="6278740">
                  <a:extLst>
                    <a:ext uri="{9D8B030D-6E8A-4147-A177-3AD203B41FA5}">
                      <a16:colId xmlns:a16="http://schemas.microsoft.com/office/drawing/2014/main" val="20001"/>
                    </a:ext>
                  </a:extLst>
                </a:gridCol>
              </a:tblGrid>
              <a:tr h="487680">
                <a:tc>
                  <a:txBody>
                    <a:bodyPr/>
                    <a:lstStyle/>
                    <a:p>
                      <a:pPr algn="ctr"/>
                      <a:r>
                        <a:rPr lang="zh-TW" altLang="en-US" sz="2400" dirty="0" smtClean="0">
                          <a:latin typeface="微軟正黑體" panose="020B0604030504040204" pitchFamily="34" charset="-120"/>
                          <a:ea typeface="微軟正黑體" panose="020B0604030504040204" pitchFamily="34" charset="-120"/>
                        </a:rPr>
                        <a:t>字元</a:t>
                      </a:r>
                      <a:endParaRPr lang="zh-TW" altLang="en-US" sz="2400" b="1" dirty="0">
                        <a:latin typeface="微軟正黑體" panose="020B0604030504040204" pitchFamily="34" charset="-120"/>
                        <a:ea typeface="微軟正黑體" panose="020B0604030504040204" pitchFamily="34" charset="-120"/>
                      </a:endParaRPr>
                    </a:p>
                  </a:txBody>
                  <a:tcPr marL="121920" marR="121920" marT="60960" marB="60960"/>
                </a:tc>
                <a:tc>
                  <a:txBody>
                    <a:bodyPr/>
                    <a:lstStyle/>
                    <a:p>
                      <a:pPr algn="ctr"/>
                      <a:r>
                        <a:rPr lang="zh-TW" altLang="en-US" sz="2400" dirty="0" smtClean="0">
                          <a:latin typeface="微軟正黑體" panose="020B0604030504040204" pitchFamily="34" charset="-120"/>
                          <a:ea typeface="微軟正黑體" panose="020B0604030504040204" pitchFamily="34" charset="-120"/>
                        </a:rPr>
                        <a:t>描述</a:t>
                      </a:r>
                      <a:endParaRPr lang="zh-TW" altLang="en-US" sz="2400" b="1" dirty="0">
                        <a:latin typeface="微軟正黑體" panose="020B0604030504040204" pitchFamily="34" charset="-120"/>
                        <a:ea typeface="微軟正黑體" panose="020B0604030504040204" pitchFamily="34" charset="-120"/>
                      </a:endParaRPr>
                    </a:p>
                  </a:txBody>
                  <a:tcPr marL="121920" marR="121920" marT="60960" marB="60960"/>
                </a:tc>
                <a:extLst>
                  <a:ext uri="{0D108BD9-81ED-4DB2-BD59-A6C34878D82A}">
                    <a16:rowId xmlns:a16="http://schemas.microsoft.com/office/drawing/2014/main" val="10000"/>
                  </a:ext>
                </a:extLst>
              </a:tr>
              <a:tr h="487680">
                <a:tc>
                  <a:txBody>
                    <a:bodyPr/>
                    <a:lstStyle/>
                    <a:p>
                      <a:pPr algn="ctr"/>
                      <a:r>
                        <a:rPr lang="en-US" altLang="zh-TW" sz="2400" dirty="0" smtClean="0">
                          <a:latin typeface="+mn-lt"/>
                        </a:rPr>
                        <a:t>[xyz]</a:t>
                      </a:r>
                      <a:endParaRPr lang="zh-TW" altLang="en-US" sz="2400" dirty="0">
                        <a:latin typeface="+mn-lt"/>
                      </a:endParaRPr>
                    </a:p>
                  </a:txBody>
                  <a:tcPr marL="121920" marR="121920" marT="60960" marB="60960"/>
                </a:tc>
                <a:tc>
                  <a:txBody>
                    <a:bodyPr/>
                    <a:lstStyle/>
                    <a:p>
                      <a:pPr algn="ctr"/>
                      <a:r>
                        <a:rPr lang="zh-TW" altLang="en-US" sz="1800" u="none" strike="noStrike" cap="none" dirty="0" smtClean="0">
                          <a:effectLst/>
                          <a:latin typeface="微軟正黑體" panose="020B0604030504040204" pitchFamily="34" charset="-120"/>
                          <a:ea typeface="微軟正黑體" panose="020B0604030504040204" pitchFamily="34" charset="-120"/>
                          <a:sym typeface="Arial"/>
                        </a:rPr>
                        <a:t>字元集合。匹配所包含的任意一個字元</a:t>
                      </a:r>
                      <a:endParaRPr lang="zh-TW" altLang="en-US" sz="1800" dirty="0">
                        <a:latin typeface="微軟正黑體" panose="020B0604030504040204" pitchFamily="34" charset="-120"/>
                        <a:ea typeface="微軟正黑體" panose="020B0604030504040204" pitchFamily="34" charset="-120"/>
                      </a:endParaRPr>
                    </a:p>
                  </a:txBody>
                  <a:tcPr marL="121920" marR="121920" marT="60960" marB="60960"/>
                </a:tc>
                <a:extLst>
                  <a:ext uri="{0D108BD9-81ED-4DB2-BD59-A6C34878D82A}">
                    <a16:rowId xmlns:a16="http://schemas.microsoft.com/office/drawing/2014/main" val="10001"/>
                  </a:ext>
                </a:extLst>
              </a:tr>
              <a:tr h="406400">
                <a:tc>
                  <a:txBody>
                    <a:bodyPr/>
                    <a:lstStyle/>
                    <a:p>
                      <a:pPr algn="ctr"/>
                      <a:r>
                        <a:rPr lang="en-US" altLang="zh-TW" sz="2400" u="none" strike="noStrike" cap="none" dirty="0" smtClean="0">
                          <a:effectLst/>
                          <a:latin typeface="+mn-lt"/>
                          <a:sym typeface="Arial"/>
                        </a:rPr>
                        <a:t>[^xyz]</a:t>
                      </a:r>
                      <a:endParaRPr lang="zh-TW" altLang="en-US" sz="2400" dirty="0">
                        <a:latin typeface="+mn-lt"/>
                      </a:endParaRPr>
                    </a:p>
                  </a:txBody>
                  <a:tcPr marL="121920" marR="121920" marT="60960" marB="60960"/>
                </a:tc>
                <a:tc>
                  <a:txBody>
                    <a:bodyPr/>
                    <a:lstStyle/>
                    <a:p>
                      <a:pPr algn="ctr"/>
                      <a:r>
                        <a:rPr lang="zh-TW" altLang="en-US" sz="1800" u="none" strike="noStrike" cap="none" dirty="0" smtClean="0">
                          <a:effectLst/>
                          <a:latin typeface="微軟正黑體" panose="020B0604030504040204" pitchFamily="34" charset="-120"/>
                          <a:ea typeface="微軟正黑體" panose="020B0604030504040204" pitchFamily="34" charset="-120"/>
                          <a:sym typeface="Arial"/>
                        </a:rPr>
                        <a:t>負值字元集合。</a:t>
                      </a:r>
                      <a:endParaRPr lang="zh-TW" altLang="en-US" sz="1800" dirty="0">
                        <a:latin typeface="微軟正黑體" panose="020B0604030504040204" pitchFamily="34" charset="-120"/>
                        <a:ea typeface="微軟正黑體" panose="020B0604030504040204" pitchFamily="34" charset="-120"/>
                      </a:endParaRPr>
                    </a:p>
                  </a:txBody>
                  <a:tcPr marL="121920" marR="121920" marT="60960" marB="60960"/>
                </a:tc>
                <a:extLst>
                  <a:ext uri="{0D108BD9-81ED-4DB2-BD59-A6C34878D82A}">
                    <a16:rowId xmlns:a16="http://schemas.microsoft.com/office/drawing/2014/main" val="10002"/>
                  </a:ext>
                </a:extLst>
              </a:tr>
              <a:tr h="487680">
                <a:tc>
                  <a:txBody>
                    <a:bodyPr/>
                    <a:lstStyle/>
                    <a:p>
                      <a:pPr algn="ctr"/>
                      <a:r>
                        <a:rPr lang="pt-BR" altLang="zh-TW" sz="2400" u="none" strike="noStrike" cap="none" dirty="0" smtClean="0">
                          <a:effectLst/>
                          <a:latin typeface="+mn-lt"/>
                          <a:sym typeface="Arial"/>
                        </a:rPr>
                        <a:t>[</a:t>
                      </a:r>
                      <a:r>
                        <a:rPr lang="pt-BR" altLang="zh-TW" sz="2400" u="none" strike="noStrike" cap="none" dirty="0" err="1" smtClean="0">
                          <a:effectLst/>
                          <a:latin typeface="+mn-lt"/>
                          <a:sym typeface="Arial"/>
                        </a:rPr>
                        <a:t>a-z</a:t>
                      </a:r>
                      <a:r>
                        <a:rPr lang="pt-BR" altLang="zh-TW" sz="2400" u="none" strike="noStrike" cap="none" dirty="0" smtClean="0">
                          <a:effectLst/>
                          <a:latin typeface="+mn-lt"/>
                          <a:sym typeface="Arial"/>
                        </a:rPr>
                        <a:t>]</a:t>
                      </a:r>
                      <a:endParaRPr lang="zh-TW" altLang="en-US" sz="2400" dirty="0">
                        <a:latin typeface="+mn-lt"/>
                      </a:endParaRPr>
                    </a:p>
                  </a:txBody>
                  <a:tcPr marL="121920" marR="121920" marT="60960" marB="60960"/>
                </a:tc>
                <a:tc>
                  <a:txBody>
                    <a:bodyPr/>
                    <a:lstStyle/>
                    <a:p>
                      <a:pPr algn="ctr"/>
                      <a:r>
                        <a:rPr lang="zh-TW" altLang="en-US" sz="1800" dirty="0" smtClean="0">
                          <a:latin typeface="微軟正黑體" panose="020B0604030504040204" pitchFamily="34" charset="-120"/>
                          <a:ea typeface="微軟正黑體" panose="020B0604030504040204" pitchFamily="34" charset="-120"/>
                        </a:rPr>
                        <a:t>字元範圍。</a:t>
                      </a:r>
                      <a:endParaRPr lang="zh-TW" altLang="en-US" sz="1800" dirty="0">
                        <a:latin typeface="微軟正黑體" panose="020B0604030504040204" pitchFamily="34" charset="-120"/>
                        <a:ea typeface="微軟正黑體" panose="020B0604030504040204" pitchFamily="34" charset="-120"/>
                      </a:endParaRPr>
                    </a:p>
                  </a:txBody>
                  <a:tcPr marL="121920" marR="121920" marT="60960" marB="60960"/>
                </a:tc>
                <a:extLst>
                  <a:ext uri="{0D108BD9-81ED-4DB2-BD59-A6C34878D82A}">
                    <a16:rowId xmlns:a16="http://schemas.microsoft.com/office/drawing/2014/main" val="10003"/>
                  </a:ext>
                </a:extLst>
              </a:tr>
              <a:tr h="487680">
                <a:tc>
                  <a:txBody>
                    <a:bodyPr/>
                    <a:lstStyle/>
                    <a:p>
                      <a:pPr algn="ctr"/>
                      <a:r>
                        <a:rPr lang="en-US" altLang="zh-TW" sz="2400" dirty="0">
                          <a:effectLst/>
                          <a:latin typeface="+mn-lt"/>
                        </a:rPr>
                        <a:t>+</a:t>
                      </a:r>
                    </a:p>
                  </a:txBody>
                  <a:tcPr marL="121920" marR="121920" marT="60960" marB="60960" anchor="ctr"/>
                </a:tc>
                <a:tc>
                  <a:txBody>
                    <a:bodyPr/>
                    <a:lstStyle/>
                    <a:p>
                      <a:pPr algn="ctr"/>
                      <a:r>
                        <a:rPr lang="zh-TW" altLang="en-US" sz="1800" dirty="0">
                          <a:effectLst/>
                          <a:latin typeface="微軟正黑體" panose="020B0604030504040204" pitchFamily="34" charset="-120"/>
                          <a:ea typeface="微軟正黑體" panose="020B0604030504040204" pitchFamily="34" charset="-120"/>
                        </a:rPr>
                        <a:t>匹配前面的子運算式一次或多次</a:t>
                      </a:r>
                    </a:p>
                  </a:txBody>
                  <a:tcPr marL="121920" marR="121920" marT="60960" marB="60960" anchor="ctr"/>
                </a:tc>
                <a:extLst>
                  <a:ext uri="{0D108BD9-81ED-4DB2-BD59-A6C34878D82A}">
                    <a16:rowId xmlns:a16="http://schemas.microsoft.com/office/drawing/2014/main" val="10004"/>
                  </a:ext>
                </a:extLst>
              </a:tr>
              <a:tr h="487680">
                <a:tc>
                  <a:txBody>
                    <a:bodyPr/>
                    <a:lstStyle/>
                    <a:p>
                      <a:pPr algn="ctr"/>
                      <a:r>
                        <a:rPr lang="en-US" sz="2400" dirty="0">
                          <a:effectLst/>
                          <a:latin typeface="+mn-lt"/>
                        </a:rPr>
                        <a:t>*</a:t>
                      </a:r>
                    </a:p>
                  </a:txBody>
                  <a:tcPr marL="121920" marR="121920" marT="60960" marB="60960" anchor="ctr"/>
                </a:tc>
                <a:tc>
                  <a:txBody>
                    <a:bodyPr/>
                    <a:lstStyle/>
                    <a:p>
                      <a:pPr algn="ctr"/>
                      <a:r>
                        <a:rPr lang="zh-TW" altLang="en-US" sz="1800" dirty="0">
                          <a:effectLst/>
                          <a:latin typeface="微軟正黑體" panose="020B0604030504040204" pitchFamily="34" charset="-120"/>
                          <a:ea typeface="微軟正黑體" panose="020B0604030504040204" pitchFamily="34" charset="-120"/>
                        </a:rPr>
                        <a:t>匹配前面的子運算式零次或多次</a:t>
                      </a:r>
                    </a:p>
                  </a:txBody>
                  <a:tcPr marL="121920" marR="121920" marT="60960" marB="6096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58151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Regular</a:t>
            </a:r>
            <a:r>
              <a:rPr lang="zh-TW" altLang="en-US" sz="4800" dirty="0"/>
              <a:t> </a:t>
            </a:r>
            <a:r>
              <a:rPr lang="en-US" altLang="zh-TW" sz="4800" dirty="0" smtClean="0"/>
              <a:t>expression</a:t>
            </a:r>
            <a:r>
              <a:rPr lang="zh-TW" altLang="en-US" sz="4800" dirty="0" smtClean="0"/>
              <a:t> </a:t>
            </a:r>
            <a:r>
              <a:rPr lang="zh-TW" altLang="en-US" sz="4800" dirty="0" smtClean="0">
                <a:latin typeface="微軟正黑體" panose="020B0604030504040204" pitchFamily="34" charset="-120"/>
                <a:ea typeface="微軟正黑體" panose="020B0604030504040204" pitchFamily="34" charset="-120"/>
              </a:rPr>
              <a:t>常用符號</a:t>
            </a:r>
            <a:endParaRPr lang="en" sz="4800" dirty="0">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24</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endParaRPr lang="en-US" altLang="zh-TW" sz="3200" b="1" dirty="0">
              <a:solidFill>
                <a:srgbClr val="3D4965"/>
              </a:solidFill>
              <a:latin typeface="Dosis"/>
              <a:ea typeface="Dosis"/>
              <a:cs typeface="Dosis"/>
              <a:sym typeface="Dosis"/>
            </a:endParaRPr>
          </a:p>
        </p:txBody>
      </p:sp>
      <p:graphicFrame>
        <p:nvGraphicFramePr>
          <p:cNvPr id="3" name="表格 2"/>
          <p:cNvGraphicFramePr>
            <a:graphicFrameLocks noGrp="1"/>
          </p:cNvGraphicFramePr>
          <p:nvPr>
            <p:extLst>
              <p:ext uri="{D42A27DB-BD31-4B8C-83A1-F6EECF244321}">
                <p14:modId xmlns:p14="http://schemas.microsoft.com/office/powerpoint/2010/main" val="84859681"/>
              </p:ext>
            </p:extLst>
          </p:nvPr>
        </p:nvGraphicFramePr>
        <p:xfrm>
          <a:off x="997233" y="1938943"/>
          <a:ext cx="10625808" cy="4529667"/>
        </p:xfrm>
        <a:graphic>
          <a:graphicData uri="http://schemas.openxmlformats.org/drawingml/2006/table">
            <a:tbl>
              <a:tblPr firstRow="1" bandRow="1">
                <a:tableStyleId>{C083E6E3-FA7D-4D7B-A595-EF9225AFEA82}</a:tableStyleId>
              </a:tblPr>
              <a:tblGrid>
                <a:gridCol w="3933756">
                  <a:extLst>
                    <a:ext uri="{9D8B030D-6E8A-4147-A177-3AD203B41FA5}">
                      <a16:colId xmlns:a16="http://schemas.microsoft.com/office/drawing/2014/main" val="20000"/>
                    </a:ext>
                  </a:extLst>
                </a:gridCol>
                <a:gridCol w="6692052">
                  <a:extLst>
                    <a:ext uri="{9D8B030D-6E8A-4147-A177-3AD203B41FA5}">
                      <a16:colId xmlns:a16="http://schemas.microsoft.com/office/drawing/2014/main" val="20001"/>
                    </a:ext>
                  </a:extLst>
                </a:gridCol>
              </a:tblGrid>
              <a:tr h="528320">
                <a:tc>
                  <a:txBody>
                    <a:bodyPr/>
                    <a:lstStyle/>
                    <a:p>
                      <a:pPr algn="ctr"/>
                      <a:r>
                        <a:rPr lang="zh-TW" altLang="en-US" sz="2700" dirty="0" smtClean="0">
                          <a:latin typeface="微軟正黑體" panose="020B0604030504040204" pitchFamily="34" charset="-120"/>
                          <a:ea typeface="微軟正黑體" panose="020B0604030504040204" pitchFamily="34" charset="-120"/>
                        </a:rPr>
                        <a:t>字元</a:t>
                      </a:r>
                      <a:endParaRPr lang="zh-TW" altLang="en-US" sz="2700" b="1" dirty="0">
                        <a:latin typeface="微軟正黑體" panose="020B0604030504040204" pitchFamily="34" charset="-120"/>
                        <a:ea typeface="微軟正黑體" panose="020B0604030504040204" pitchFamily="34" charset="-120"/>
                      </a:endParaRPr>
                    </a:p>
                  </a:txBody>
                  <a:tcPr marL="121920" marR="121920" marT="60960" marB="60960"/>
                </a:tc>
                <a:tc>
                  <a:txBody>
                    <a:bodyPr/>
                    <a:lstStyle/>
                    <a:p>
                      <a:pPr algn="ctr"/>
                      <a:r>
                        <a:rPr lang="zh-TW" altLang="en-US" sz="2700" dirty="0" smtClean="0">
                          <a:latin typeface="微軟正黑體" panose="020B0604030504040204" pitchFamily="34" charset="-120"/>
                          <a:ea typeface="微軟正黑體" panose="020B0604030504040204" pitchFamily="34" charset="-120"/>
                        </a:rPr>
                        <a:t>描述</a:t>
                      </a:r>
                      <a:endParaRPr lang="zh-TW" altLang="en-US" sz="2700" b="1" dirty="0">
                        <a:latin typeface="微軟正黑體" panose="020B0604030504040204" pitchFamily="34" charset="-120"/>
                        <a:ea typeface="微軟正黑體" panose="020B0604030504040204" pitchFamily="34" charset="-120"/>
                      </a:endParaRPr>
                    </a:p>
                  </a:txBody>
                  <a:tcPr marL="121920" marR="121920" marT="60960" marB="60960"/>
                </a:tc>
                <a:extLst>
                  <a:ext uri="{0D108BD9-81ED-4DB2-BD59-A6C34878D82A}">
                    <a16:rowId xmlns:a16="http://schemas.microsoft.com/office/drawing/2014/main" val="10000"/>
                  </a:ext>
                </a:extLst>
              </a:tr>
              <a:tr h="406400">
                <a:tc>
                  <a:txBody>
                    <a:bodyPr/>
                    <a:lstStyle/>
                    <a:p>
                      <a:pPr marR="0" algn="ctr" rtl="0">
                        <a:lnSpc>
                          <a:spcPct val="100000"/>
                        </a:lnSpc>
                        <a:spcBef>
                          <a:spcPts val="0"/>
                        </a:spcBef>
                        <a:spcAft>
                          <a:spcPts val="0"/>
                        </a:spcAft>
                        <a:buNone/>
                      </a:pPr>
                      <a:r>
                        <a:rPr lang="en-US" altLang="zh-TW" sz="2400" b="0" i="0" u="none" strike="noStrike" cap="none" dirty="0">
                          <a:solidFill>
                            <a:schemeClr val="tx1"/>
                          </a:solidFill>
                          <a:effectLst/>
                          <a:latin typeface="+mn-lt"/>
                          <a:ea typeface="+mn-ea"/>
                          <a:cs typeface="+mn-cs"/>
                          <a:sym typeface="Arial"/>
                        </a:rPr>
                        <a:t>\d</a:t>
                      </a:r>
                    </a:p>
                  </a:txBody>
                  <a:tcPr marL="121920" marR="121920" marT="60960" marB="60960" anchor="ctr"/>
                </a:tc>
                <a:tc>
                  <a:txBody>
                    <a:bodyPr/>
                    <a:lstStyle/>
                    <a:p>
                      <a:pPr marR="0" algn="ctr" rtl="0">
                        <a:lnSpc>
                          <a:spcPct val="100000"/>
                        </a:lnSpc>
                        <a:spcBef>
                          <a:spcPts val="0"/>
                        </a:spcBef>
                        <a:spcAft>
                          <a:spcPts val="0"/>
                        </a:spcAft>
                        <a:buNone/>
                      </a:pP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匹配一個數位字元。等價於</a:t>
                      </a:r>
                      <a:r>
                        <a:rPr lang="en-US" altLang="zh-TW"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[0-9]</a:t>
                      </a: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txBody>
                  <a:tcPr marL="121920" marR="121920" marT="60960" marB="60960" anchor="ctr"/>
                </a:tc>
                <a:extLst>
                  <a:ext uri="{0D108BD9-81ED-4DB2-BD59-A6C34878D82A}">
                    <a16:rowId xmlns:a16="http://schemas.microsoft.com/office/drawing/2014/main" val="10001"/>
                  </a:ext>
                </a:extLst>
              </a:tr>
              <a:tr h="406400">
                <a:tc>
                  <a:txBody>
                    <a:bodyPr/>
                    <a:lstStyle/>
                    <a:p>
                      <a:pPr marR="0" algn="ctr" rtl="0">
                        <a:lnSpc>
                          <a:spcPct val="100000"/>
                        </a:lnSpc>
                        <a:spcBef>
                          <a:spcPts val="0"/>
                        </a:spcBef>
                        <a:spcAft>
                          <a:spcPts val="0"/>
                        </a:spcAft>
                        <a:buNone/>
                      </a:pPr>
                      <a:r>
                        <a:rPr lang="en-US" altLang="zh-TW" sz="2400" b="0" i="0" u="none" strike="noStrike" cap="none" dirty="0">
                          <a:solidFill>
                            <a:schemeClr val="tx1"/>
                          </a:solidFill>
                          <a:effectLst/>
                          <a:latin typeface="+mn-lt"/>
                          <a:ea typeface="+mn-ea"/>
                          <a:cs typeface="+mn-cs"/>
                          <a:sym typeface="Arial"/>
                        </a:rPr>
                        <a:t>\D</a:t>
                      </a:r>
                    </a:p>
                  </a:txBody>
                  <a:tcPr marL="121920" marR="121920" marT="60960" marB="60960" anchor="ctr"/>
                </a:tc>
                <a:tc>
                  <a:txBody>
                    <a:bodyPr/>
                    <a:lstStyle/>
                    <a:p>
                      <a:pPr marR="0" algn="ctr" rtl="0">
                        <a:lnSpc>
                          <a:spcPct val="100000"/>
                        </a:lnSpc>
                        <a:spcBef>
                          <a:spcPts val="0"/>
                        </a:spcBef>
                        <a:spcAft>
                          <a:spcPts val="0"/>
                        </a:spcAft>
                        <a:buNone/>
                      </a:pP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匹配一個非數位字元。等價於</a:t>
                      </a:r>
                      <a:r>
                        <a:rPr lang="en-US" altLang="zh-TW"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[^0-9]</a:t>
                      </a: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txBody>
                  <a:tcPr marL="121920" marR="121920" marT="60960" marB="60960" anchor="ctr"/>
                </a:tc>
                <a:extLst>
                  <a:ext uri="{0D108BD9-81ED-4DB2-BD59-A6C34878D82A}">
                    <a16:rowId xmlns:a16="http://schemas.microsoft.com/office/drawing/2014/main" val="10002"/>
                  </a:ext>
                </a:extLst>
              </a:tr>
              <a:tr h="406400">
                <a:tc>
                  <a:txBody>
                    <a:bodyPr/>
                    <a:lstStyle/>
                    <a:p>
                      <a:pPr marR="0" algn="ctr" rtl="0">
                        <a:lnSpc>
                          <a:spcPct val="100000"/>
                        </a:lnSpc>
                        <a:spcBef>
                          <a:spcPts val="0"/>
                        </a:spcBef>
                        <a:spcAft>
                          <a:spcPts val="0"/>
                        </a:spcAft>
                        <a:buNone/>
                      </a:pPr>
                      <a:r>
                        <a:rPr lang="en-US" sz="2400" b="0" i="0" u="none" strike="noStrike" cap="none" dirty="0">
                          <a:solidFill>
                            <a:schemeClr val="tx1"/>
                          </a:solidFill>
                          <a:effectLst/>
                          <a:latin typeface="+mn-lt"/>
                          <a:ea typeface="+mn-ea"/>
                          <a:cs typeface="+mn-cs"/>
                          <a:sym typeface="Arial"/>
                        </a:rPr>
                        <a:t>\w</a:t>
                      </a:r>
                    </a:p>
                  </a:txBody>
                  <a:tcPr marL="121920" marR="121920" marT="60960" marB="60960" anchor="ctr"/>
                </a:tc>
                <a:tc>
                  <a:txBody>
                    <a:bodyPr/>
                    <a:lstStyle/>
                    <a:p>
                      <a:pPr marR="0" algn="ctr" rtl="0">
                        <a:lnSpc>
                          <a:spcPct val="100000"/>
                        </a:lnSpc>
                        <a:spcBef>
                          <a:spcPts val="0"/>
                        </a:spcBef>
                        <a:spcAft>
                          <a:spcPts val="0"/>
                        </a:spcAft>
                        <a:buNone/>
                      </a:pP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匹配包括底線的任何單詞字元。等價於“</a:t>
                      </a:r>
                      <a:r>
                        <a:rPr lang="en-US" altLang="zh-TW"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[A-Za-z0-9_]”</a:t>
                      </a: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txBody>
                  <a:tcPr marL="121920" marR="121920" marT="60960" marB="60960" anchor="ctr"/>
                </a:tc>
                <a:extLst>
                  <a:ext uri="{0D108BD9-81ED-4DB2-BD59-A6C34878D82A}">
                    <a16:rowId xmlns:a16="http://schemas.microsoft.com/office/drawing/2014/main" val="10003"/>
                  </a:ext>
                </a:extLst>
              </a:tr>
              <a:tr h="406400">
                <a:tc>
                  <a:txBody>
                    <a:bodyPr/>
                    <a:lstStyle/>
                    <a:p>
                      <a:pPr marR="0" algn="ctr" rtl="0">
                        <a:lnSpc>
                          <a:spcPct val="100000"/>
                        </a:lnSpc>
                        <a:spcBef>
                          <a:spcPts val="0"/>
                        </a:spcBef>
                        <a:spcAft>
                          <a:spcPts val="0"/>
                        </a:spcAft>
                        <a:buNone/>
                      </a:pPr>
                      <a:r>
                        <a:rPr lang="en-US" sz="2400" b="0" i="0" u="none" strike="noStrike" cap="none" dirty="0">
                          <a:solidFill>
                            <a:schemeClr val="tx1"/>
                          </a:solidFill>
                          <a:effectLst/>
                          <a:latin typeface="+mn-lt"/>
                          <a:ea typeface="+mn-ea"/>
                          <a:cs typeface="+mn-cs"/>
                          <a:sym typeface="Arial"/>
                        </a:rPr>
                        <a:t>\W</a:t>
                      </a:r>
                    </a:p>
                  </a:txBody>
                  <a:tcPr marL="121920" marR="121920" marT="60960" marB="60960" anchor="ctr"/>
                </a:tc>
                <a:tc>
                  <a:txBody>
                    <a:bodyPr/>
                    <a:lstStyle/>
                    <a:p>
                      <a:pPr marR="0" algn="ctr" rtl="0">
                        <a:lnSpc>
                          <a:spcPct val="100000"/>
                        </a:lnSpc>
                        <a:spcBef>
                          <a:spcPts val="0"/>
                        </a:spcBef>
                        <a:spcAft>
                          <a:spcPts val="0"/>
                        </a:spcAft>
                        <a:buNone/>
                      </a:pP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匹配任何非單詞字元。等價於“</a:t>
                      </a:r>
                      <a:r>
                        <a:rPr lang="en-US" altLang="zh-TW"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[^A-Za-z0-9_]”</a:t>
                      </a: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txBody>
                  <a:tcPr marL="121920" marR="121920" marT="60960" marB="60960" anchor="ctr"/>
                </a:tc>
                <a:extLst>
                  <a:ext uri="{0D108BD9-81ED-4DB2-BD59-A6C34878D82A}">
                    <a16:rowId xmlns:a16="http://schemas.microsoft.com/office/drawing/2014/main" val="10004"/>
                  </a:ext>
                </a:extLst>
              </a:tr>
              <a:tr h="921173">
                <a:tc>
                  <a:txBody>
                    <a:bodyPr/>
                    <a:lstStyle/>
                    <a:p>
                      <a:pPr algn="ctr" fontAlgn="ctr"/>
                      <a:r>
                        <a:rPr lang="en-US" altLang="zh-TW" sz="2400" b="0" dirty="0">
                          <a:effectLst/>
                          <a:latin typeface="inherit" charset="0"/>
                        </a:rPr>
                        <a:t>{n}</a:t>
                      </a:r>
                    </a:p>
                  </a:txBody>
                  <a:tcPr marL="135467" marR="135467" marT="135467" marB="135467" anchor="ctr"/>
                </a:tc>
                <a:tc>
                  <a:txBody>
                    <a:bodyPr/>
                    <a:lstStyle/>
                    <a:p>
                      <a:pPr algn="ctr" fontAlgn="ctr"/>
                      <a:r>
                        <a:rPr lang="zh-TW" altLang="en-US" sz="1800" b="0" dirty="0">
                          <a:effectLst/>
                          <a:latin typeface="微軟正黑體" panose="020B0604030504040204" pitchFamily="34" charset="-120"/>
                          <a:ea typeface="微軟正黑體" panose="020B0604030504040204" pitchFamily="34" charset="-120"/>
                        </a:rPr>
                        <a:t>比對前一個字元 </a:t>
                      </a:r>
                      <a:r>
                        <a:rPr lang="en-US" altLang="zh-TW" sz="1800" b="0" dirty="0">
                          <a:effectLst/>
                          <a:latin typeface="微軟正黑體" panose="020B0604030504040204" pitchFamily="34" charset="-120"/>
                          <a:ea typeface="微軟正黑體" panose="020B0604030504040204" pitchFamily="34" charset="-120"/>
                        </a:rPr>
                        <a:t>n </a:t>
                      </a:r>
                      <a:r>
                        <a:rPr lang="zh-TW" altLang="en-US" sz="1800" b="0" dirty="0">
                          <a:effectLst/>
                          <a:latin typeface="微軟正黑體" panose="020B0604030504040204" pitchFamily="34" charset="-120"/>
                          <a:ea typeface="微軟正黑體" panose="020B0604030504040204" pitchFamily="34" charset="-120"/>
                        </a:rPr>
                        <a:t>次，</a:t>
                      </a:r>
                      <a:r>
                        <a:rPr lang="en-US" altLang="zh-TW" sz="1800" b="0" dirty="0">
                          <a:effectLst/>
                          <a:latin typeface="微軟正黑體" panose="020B0604030504040204" pitchFamily="34" charset="-120"/>
                          <a:ea typeface="微軟正黑體" panose="020B0604030504040204" pitchFamily="34" charset="-120"/>
                        </a:rPr>
                        <a:t>n </a:t>
                      </a:r>
                      <a:r>
                        <a:rPr lang="zh-TW" altLang="en-US" sz="1800" b="0" dirty="0">
                          <a:effectLst/>
                          <a:latin typeface="微軟正黑體" panose="020B0604030504040204" pitchFamily="34" charset="-120"/>
                          <a:ea typeface="微軟正黑體" panose="020B0604030504040204" pitchFamily="34" charset="-120"/>
                        </a:rPr>
                        <a:t>為一個正</a:t>
                      </a:r>
                      <a:r>
                        <a:rPr lang="zh-TW" altLang="en-US" sz="1800" b="0" dirty="0" smtClean="0">
                          <a:effectLst/>
                          <a:latin typeface="微軟正黑體" panose="020B0604030504040204" pitchFamily="34" charset="-120"/>
                          <a:ea typeface="微軟正黑體" panose="020B0604030504040204" pitchFamily="34" charset="-120"/>
                        </a:rPr>
                        <a:t>整數。例如： </a:t>
                      </a:r>
                      <a:r>
                        <a:rPr lang="tr-TR" altLang="zh-TW"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/a{3}/ </a:t>
                      </a:r>
                      <a:r>
                        <a:rPr lang="zh-TW" altLang="tr-TR"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可比對 “</a:t>
                      </a:r>
                      <a:r>
                        <a:rPr lang="tr-TR" altLang="zh-TW" sz="1800" b="0" i="0" u="none" strike="noStrike" cap="none" dirty="0" err="1" smtClean="0">
                          <a:solidFill>
                            <a:schemeClr val="tx1"/>
                          </a:solidFill>
                          <a:effectLst/>
                          <a:latin typeface="微軟正黑體" panose="020B0604030504040204" pitchFamily="34" charset="-120"/>
                          <a:ea typeface="微軟正黑體" panose="020B0604030504040204" pitchFamily="34" charset="-120"/>
                          <a:cs typeface="+mn-cs"/>
                          <a:sym typeface="Arial"/>
                        </a:rPr>
                        <a:t>lllaaalaa</a:t>
                      </a:r>
                      <a:r>
                        <a:rPr lang="tr-TR" altLang="zh-TW"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 </a:t>
                      </a:r>
                      <a:r>
                        <a:rPr lang="zh-TW" altLang="tr-TR"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其中的 “</a:t>
                      </a:r>
                      <a:r>
                        <a:rPr lang="tr-TR" altLang="zh-TW" sz="1800" b="0" i="0" u="none" strike="noStrike" cap="none" dirty="0" err="1" smtClean="0">
                          <a:solidFill>
                            <a:schemeClr val="tx1"/>
                          </a:solidFill>
                          <a:effectLst/>
                          <a:latin typeface="微軟正黑體" panose="020B0604030504040204" pitchFamily="34" charset="-120"/>
                          <a:ea typeface="微軟正黑體" panose="020B0604030504040204" pitchFamily="34" charset="-120"/>
                          <a:cs typeface="+mn-cs"/>
                          <a:sym typeface="Arial"/>
                        </a:rPr>
                        <a:t>aaa</a:t>
                      </a:r>
                      <a:r>
                        <a:rPr lang="tr-TR" altLang="zh-TW"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tr-TR"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，但不可比對 “</a:t>
                      </a:r>
                      <a:r>
                        <a:rPr lang="tr-TR" altLang="zh-TW" sz="1800" b="0" i="0" u="none" strike="noStrike" cap="none" dirty="0" err="1" smtClean="0">
                          <a:solidFill>
                            <a:schemeClr val="tx1"/>
                          </a:solidFill>
                          <a:effectLst/>
                          <a:latin typeface="微軟正黑體" panose="020B0604030504040204" pitchFamily="34" charset="-120"/>
                          <a:ea typeface="微軟正黑體" panose="020B0604030504040204" pitchFamily="34" charset="-120"/>
                          <a:cs typeface="+mn-cs"/>
                          <a:sym typeface="Arial"/>
                        </a:rPr>
                        <a:t>aa</a:t>
                      </a:r>
                      <a:r>
                        <a:rPr lang="tr-TR" altLang="zh-TW"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800" b="0" dirty="0">
                        <a:effectLst/>
                        <a:latin typeface="微軟正黑體" panose="020B0604030504040204" pitchFamily="34" charset="-120"/>
                        <a:ea typeface="微軟正黑體" panose="020B0604030504040204" pitchFamily="34" charset="-120"/>
                      </a:endParaRPr>
                    </a:p>
                  </a:txBody>
                  <a:tcPr marL="135467" marR="135467" marT="135467" marB="135467" anchor="ctr"/>
                </a:tc>
                <a:extLst>
                  <a:ext uri="{0D108BD9-81ED-4DB2-BD59-A6C34878D82A}">
                    <a16:rowId xmlns:a16="http://schemas.microsoft.com/office/drawing/2014/main" val="10005"/>
                  </a:ext>
                </a:extLst>
              </a:tr>
              <a:tr h="555413">
                <a:tc>
                  <a:txBody>
                    <a:bodyPr/>
                    <a:lstStyle/>
                    <a:p>
                      <a:pPr marR="0" algn="ctr" rtl="0" fontAlgn="ctr">
                        <a:lnSpc>
                          <a:spcPct val="100000"/>
                        </a:lnSpc>
                        <a:spcBef>
                          <a:spcPts val="0"/>
                        </a:spcBef>
                        <a:spcAft>
                          <a:spcPts val="0"/>
                        </a:spcAft>
                        <a:buNone/>
                      </a:pPr>
                      <a:r>
                        <a:rPr lang="en-US" altLang="zh-TW" sz="2400" b="0" i="0" u="none" strike="noStrike" cap="none" dirty="0">
                          <a:solidFill>
                            <a:schemeClr val="tx1"/>
                          </a:solidFill>
                          <a:effectLst/>
                          <a:latin typeface="+mn-lt"/>
                          <a:ea typeface="+mn-ea"/>
                          <a:cs typeface="+mn-cs"/>
                          <a:sym typeface="Arial"/>
                        </a:rPr>
                        <a:t>\</a:t>
                      </a:r>
                    </a:p>
                  </a:txBody>
                  <a:tcPr marL="135467" marR="135467" marT="135467" marB="135467" anchor="ctr"/>
                </a:tc>
                <a:tc>
                  <a:txBody>
                    <a:bodyPr/>
                    <a:lstStyle/>
                    <a:p>
                      <a:pPr marR="0" algn="ctr" rtl="0" fontAlgn="ctr">
                        <a:lnSpc>
                          <a:spcPct val="100000"/>
                        </a:lnSpc>
                        <a:spcBef>
                          <a:spcPts val="0"/>
                        </a:spcBef>
                        <a:spcAft>
                          <a:spcPts val="0"/>
                        </a:spcAft>
                        <a:buNone/>
                      </a:pPr>
                      <a:r>
                        <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避開特殊</a:t>
                      </a:r>
                      <a:r>
                        <a:rPr lang="zh-TW" altLang="en-US" sz="1800" b="0" i="0" u="none" strike="noStrike" cap="none" dirty="0" smtClean="0">
                          <a:solidFill>
                            <a:schemeClr val="tx1"/>
                          </a:solidFill>
                          <a:effectLst/>
                          <a:latin typeface="微軟正黑體" panose="020B0604030504040204" pitchFamily="34" charset="-120"/>
                          <a:ea typeface="微軟正黑體" panose="020B0604030504040204" pitchFamily="34" charset="-120"/>
                          <a:cs typeface="+mn-cs"/>
                          <a:sym typeface="Arial"/>
                        </a:rPr>
                        <a:t>字元。</a:t>
                      </a:r>
                      <a:endParaRPr lang="zh-TW" altLang="en-US" sz="18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marL="135467" marR="135467" marT="135467" marB="135467" anchor="ctr"/>
                </a:tc>
                <a:extLst>
                  <a:ext uri="{0D108BD9-81ED-4DB2-BD59-A6C34878D82A}">
                    <a16:rowId xmlns:a16="http://schemas.microsoft.com/office/drawing/2014/main" val="10006"/>
                  </a:ext>
                </a:extLst>
              </a:tr>
              <a:tr h="487680">
                <a:tc>
                  <a:txBody>
                    <a:bodyPr/>
                    <a:lstStyle/>
                    <a:p>
                      <a:pPr algn="ctr"/>
                      <a:r>
                        <a:rPr lang="hr-HR" sz="2400" dirty="0">
                          <a:effectLst/>
                        </a:rPr>
                        <a:t>x|y</a:t>
                      </a:r>
                    </a:p>
                  </a:txBody>
                  <a:tcPr marL="121920" marR="121920" marT="60960" marB="60960" anchor="ctr"/>
                </a:tc>
                <a:tc>
                  <a:txBody>
                    <a:bodyPr/>
                    <a:lstStyle/>
                    <a:p>
                      <a:pPr algn="ctr"/>
                      <a:r>
                        <a:rPr lang="en-US" sz="1800" dirty="0" err="1">
                          <a:effectLst/>
                          <a:latin typeface="微軟正黑體" panose="020B0604030504040204" pitchFamily="34" charset="-120"/>
                          <a:ea typeface="微軟正黑體" panose="020B0604030504040204" pitchFamily="34" charset="-120"/>
                        </a:rPr>
                        <a:t>匹配x或y。例如</a:t>
                      </a:r>
                      <a:r>
                        <a:rPr lang="en-US" sz="1800" dirty="0">
                          <a:effectLst/>
                          <a:latin typeface="微軟正黑體" panose="020B0604030504040204" pitchFamily="34" charset="-120"/>
                          <a:ea typeface="微軟正黑體" panose="020B0604030504040204" pitchFamily="34" charset="-120"/>
                        </a:rPr>
                        <a:t>，“</a:t>
                      </a:r>
                      <a:r>
                        <a:rPr lang="en-US" sz="1800" dirty="0" err="1">
                          <a:effectLst/>
                          <a:latin typeface="微軟正黑體" panose="020B0604030504040204" pitchFamily="34" charset="-120"/>
                          <a:ea typeface="微軟正黑體" panose="020B0604030504040204" pitchFamily="34" charset="-120"/>
                        </a:rPr>
                        <a:t>z|food”能匹配“z”或“food</a:t>
                      </a:r>
                      <a:r>
                        <a:rPr lang="en-US" sz="1800" dirty="0">
                          <a:effectLst/>
                          <a:latin typeface="微軟正黑體" panose="020B0604030504040204" pitchFamily="34" charset="-120"/>
                          <a:ea typeface="微軟正黑體" panose="020B0604030504040204" pitchFamily="34" charset="-120"/>
                        </a:rPr>
                        <a:t>”</a:t>
                      </a:r>
                    </a:p>
                  </a:txBody>
                  <a:tcPr marL="121920" marR="121920" marT="60960" marB="6096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69298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Python’s </a:t>
            </a:r>
            <a:r>
              <a:rPr lang="en-US" altLang="zh-TW" sz="4800" b="1" dirty="0" smtClean="0"/>
              <a:t>re</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25</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en-US" altLang="zh-TW" sz="3200" dirty="0" smtClean="0">
                <a:latin typeface="微軟正黑體" panose="020B0604030504040204" pitchFamily="34" charset="-120"/>
                <a:ea typeface="微軟正黑體" panose="020B0604030504040204" pitchFamily="34" charset="-120"/>
                <a:cs typeface="Dosis"/>
                <a:sym typeface="Dosis"/>
              </a:rPr>
              <a:t>Python </a:t>
            </a:r>
            <a:r>
              <a:rPr lang="zh-TW" altLang="en-US" sz="3200" dirty="0" smtClean="0">
                <a:latin typeface="微軟正黑體" panose="020B0604030504040204" pitchFamily="34" charset="-120"/>
                <a:ea typeface="微軟正黑體" panose="020B0604030504040204" pitchFamily="34" charset="-120"/>
                <a:cs typeface="Dosis"/>
                <a:sym typeface="Dosis"/>
              </a:rPr>
              <a:t>有內建的函式</a:t>
            </a:r>
            <a:endParaRPr lang="en-US" altLang="zh-TW" sz="3200" dirty="0">
              <a:latin typeface="微軟正黑體" panose="020B0604030504040204" pitchFamily="34" charset="-120"/>
              <a:ea typeface="微軟正黑體" panose="020B0604030504040204" pitchFamily="34" charset="-120"/>
              <a:cs typeface="Dosis"/>
              <a:sym typeface="Dosis"/>
            </a:endParaRPr>
          </a:p>
        </p:txBody>
      </p:sp>
      <p:pic>
        <p:nvPicPr>
          <p:cNvPr id="2" name="圖片 1"/>
          <p:cNvPicPr>
            <a:picLocks noChangeAspect="1"/>
          </p:cNvPicPr>
          <p:nvPr/>
        </p:nvPicPr>
        <p:blipFill>
          <a:blip r:embed="rId3"/>
          <a:stretch>
            <a:fillRect/>
          </a:stretch>
        </p:blipFill>
        <p:spPr>
          <a:xfrm>
            <a:off x="997234" y="2924464"/>
            <a:ext cx="10075333" cy="2336800"/>
          </a:xfrm>
          <a:prstGeom prst="rect">
            <a:avLst/>
          </a:prstGeom>
        </p:spPr>
      </p:pic>
    </p:spTree>
    <p:extLst>
      <p:ext uri="{BB962C8B-B14F-4D97-AF65-F5344CB8AC3E}">
        <p14:creationId xmlns:p14="http://schemas.microsoft.com/office/powerpoint/2010/main" val="2074516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zh-TW" altLang="en-US" sz="4800" dirty="0">
                <a:latin typeface="Arial Unicode MS" pitchFamily="34" charset="-120"/>
                <a:ea typeface="Arial Unicode MS" pitchFamily="34" charset="-120"/>
                <a:cs typeface="Arial Unicode MS" pitchFamily="34" charset="-120"/>
              </a:rPr>
              <a:t>密碼</a:t>
            </a:r>
            <a:r>
              <a:rPr lang="zh-TW" altLang="en-US" sz="4800" dirty="0" smtClean="0">
                <a:latin typeface="Arial Unicode MS" pitchFamily="34" charset="-120"/>
                <a:ea typeface="Arial Unicode MS" pitchFamily="34" charset="-120"/>
                <a:cs typeface="Arial Unicode MS" pitchFamily="34" charset="-120"/>
              </a:rPr>
              <a:t>驗證</a:t>
            </a:r>
            <a:endParaRPr lang="en" sz="4800" dirty="0">
              <a:latin typeface="Arial Unicode MS" pitchFamily="34" charset="-120"/>
              <a:ea typeface="Arial Unicode MS" pitchFamily="34" charset="-120"/>
              <a:cs typeface="Arial Unicode MS" pitchFamily="34" charset="-120"/>
            </a:endParaRPr>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26</a:t>
            </a:fld>
            <a:endParaRPr lang="zh-TW" altLang="en-US"/>
          </a:p>
        </p:txBody>
      </p:sp>
      <p:sp>
        <p:nvSpPr>
          <p:cNvPr id="522" name="Shape 522"/>
          <p:cNvSpPr txBox="1"/>
          <p:nvPr/>
        </p:nvSpPr>
        <p:spPr>
          <a:xfrm>
            <a:off x="997234" y="1600201"/>
            <a:ext cx="10314233" cy="4985327"/>
          </a:xfrm>
          <a:prstGeom prst="rect">
            <a:avLst/>
          </a:prstGeom>
          <a:noFill/>
          <a:ln>
            <a:noFill/>
          </a:ln>
        </p:spPr>
        <p:txBody>
          <a:bodyPr lIns="121897" tIns="121897" rIns="121897" bIns="121897" anchor="t" anchorCtr="0">
            <a:noAutofit/>
          </a:bodyPr>
          <a:lstStyle/>
          <a:p>
            <a:pPr marL="457189" indent="-457189">
              <a:buFont typeface="Arial" panose="020B0604020202020204" pitchFamily="34" charset="0"/>
              <a:buChar char="•"/>
            </a:pPr>
            <a:r>
              <a:rPr lang="zh-TW" altLang="en-US" sz="3200" dirty="0">
                <a:latin typeface="Arial Unicode MS" pitchFamily="34" charset="-120"/>
                <a:ea typeface="Arial Unicode MS" pitchFamily="34" charset="-120"/>
                <a:cs typeface="Arial Unicode MS" pitchFamily="34" charset="-120"/>
              </a:rPr>
              <a:t>至少有一個數字</a:t>
            </a:r>
          </a:p>
          <a:p>
            <a:pPr marL="457189" indent="-457189">
              <a:buFont typeface="Arial" panose="020B0604020202020204" pitchFamily="34" charset="0"/>
              <a:buChar char="•"/>
            </a:pPr>
            <a:r>
              <a:rPr lang="zh-TW" altLang="en-US" sz="3200" dirty="0">
                <a:latin typeface="Arial Unicode MS" pitchFamily="34" charset="-120"/>
                <a:ea typeface="Arial Unicode MS" pitchFamily="34" charset="-120"/>
                <a:cs typeface="Arial Unicode MS" pitchFamily="34" charset="-120"/>
              </a:rPr>
              <a:t>至少有一</a:t>
            </a:r>
            <a:r>
              <a:rPr lang="zh-TW" altLang="en-US" sz="3200" dirty="0" smtClean="0">
                <a:latin typeface="Arial Unicode MS" pitchFamily="34" charset="-120"/>
                <a:ea typeface="Arial Unicode MS" pitchFamily="34" charset="-120"/>
                <a:cs typeface="Arial Unicode MS" pitchFamily="34" charset="-120"/>
              </a:rPr>
              <a:t>個英文</a:t>
            </a:r>
            <a:r>
              <a:rPr lang="zh-TW" altLang="en-US" sz="3200" dirty="0">
                <a:latin typeface="Arial Unicode MS" pitchFamily="34" charset="-120"/>
                <a:ea typeface="Arial Unicode MS" pitchFamily="34" charset="-120"/>
                <a:cs typeface="Arial Unicode MS" pitchFamily="34" charset="-120"/>
              </a:rPr>
              <a:t>字母</a:t>
            </a:r>
          </a:p>
          <a:p>
            <a:pPr marL="457189" indent="-457189">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rPr>
              <a:t>字串</a:t>
            </a:r>
            <a:r>
              <a:rPr lang="zh-TW" altLang="en-US" sz="3200" dirty="0">
                <a:latin typeface="Arial Unicode MS" pitchFamily="34" charset="-120"/>
                <a:ea typeface="Arial Unicode MS" pitchFamily="34" charset="-120"/>
                <a:cs typeface="Arial Unicode MS" pitchFamily="34" charset="-120"/>
              </a:rPr>
              <a:t>長度在 </a:t>
            </a:r>
            <a:r>
              <a:rPr lang="en-US" altLang="zh-TW" sz="3200" dirty="0">
                <a:latin typeface="Arial Unicode MS" pitchFamily="34" charset="-120"/>
                <a:ea typeface="Arial Unicode MS" pitchFamily="34" charset="-120"/>
                <a:cs typeface="Arial Unicode MS" pitchFamily="34" charset="-120"/>
              </a:rPr>
              <a:t>6 ~ 20 </a:t>
            </a:r>
            <a:r>
              <a:rPr lang="zh-TW" altLang="en-US" sz="3200" dirty="0">
                <a:latin typeface="Arial Unicode MS" pitchFamily="34" charset="-120"/>
                <a:ea typeface="Arial Unicode MS" pitchFamily="34" charset="-120"/>
                <a:cs typeface="Arial Unicode MS" pitchFamily="34" charset="-120"/>
              </a:rPr>
              <a:t>個字母之間</a:t>
            </a:r>
          </a:p>
          <a:p>
            <a:pPr marL="457189" lvl="2" indent="-457189">
              <a:buFont typeface="Arial" charset="0"/>
              <a:buChar char="•"/>
            </a:pPr>
            <a:endParaRPr lang="en-US" altLang="zh-TW" sz="3200" dirty="0">
              <a:latin typeface="Arial Unicode MS" pitchFamily="34" charset="-120"/>
              <a:ea typeface="Arial Unicode MS" pitchFamily="34" charset="-120"/>
              <a:cs typeface="Arial Unicode MS" pitchFamily="34" charset="-120"/>
              <a:sym typeface="Dosis"/>
            </a:endParaRPr>
          </a:p>
        </p:txBody>
      </p:sp>
    </p:spTree>
    <p:extLst>
      <p:ext uri="{BB962C8B-B14F-4D97-AF65-F5344CB8AC3E}">
        <p14:creationId xmlns:p14="http://schemas.microsoft.com/office/powerpoint/2010/main" val="4228398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2" name="圖片 1"/>
          <p:cNvPicPr>
            <a:picLocks noChangeAspect="1"/>
          </p:cNvPicPr>
          <p:nvPr/>
        </p:nvPicPr>
        <p:blipFill rotWithShape="1">
          <a:blip r:embed="rId3"/>
          <a:srcRect r="45089"/>
          <a:stretch/>
        </p:blipFill>
        <p:spPr>
          <a:xfrm>
            <a:off x="1326657" y="661180"/>
            <a:ext cx="9062720" cy="3652892"/>
          </a:xfrm>
          <a:prstGeom prst="rect">
            <a:avLst/>
          </a:prstGeom>
        </p:spPr>
      </p:pic>
      <p:sp>
        <p:nvSpPr>
          <p:cNvPr id="3" name="文字方塊 2"/>
          <p:cNvSpPr txBox="1"/>
          <p:nvPr/>
        </p:nvSpPr>
        <p:spPr>
          <a:xfrm>
            <a:off x="997234" y="4674820"/>
            <a:ext cx="9721567" cy="1969771"/>
          </a:xfrm>
          <a:prstGeom prst="rect">
            <a:avLst/>
          </a:prstGeom>
          <a:noFill/>
        </p:spPr>
        <p:txBody>
          <a:bodyPr wrap="square" lIns="121917" tIns="60958" rIns="121917" bIns="60958" rtlCol="0">
            <a:spAutoFit/>
          </a:bodyPr>
          <a:lstStyle/>
          <a:p>
            <a:pPr marL="457189" indent="-457189">
              <a:buFont typeface="Arial" panose="020B0604020202020204" pitchFamily="34" charset="0"/>
              <a:buChar char="•"/>
            </a:pPr>
            <a:r>
              <a:rPr lang="en-US" altLang="zh-TW" sz="2400" dirty="0" smtClean="0">
                <a:latin typeface="微軟正黑體" panose="020B0604030504040204" pitchFamily="34" charset="-120"/>
                <a:ea typeface="微軟正黑體" panose="020B0604030504040204" pitchFamily="34" charset="-120"/>
                <a:cs typeface="Arial" panose="020B0604020202020204" pitchFamily="34" charset="0"/>
              </a:rPr>
              <a:t>(?=)</a:t>
            </a:r>
            <a:r>
              <a:rPr lang="zh-TW" altLang="en-US" sz="2400" dirty="0" smtClean="0">
                <a:latin typeface="微軟正黑體" panose="020B0604030504040204" pitchFamily="34" charset="-120"/>
                <a:ea typeface="微軟正黑體" panose="020B0604030504040204" pitchFamily="34" charset="-120"/>
                <a:cs typeface="Arial Unicode MS" pitchFamily="34" charset="-120"/>
              </a:rPr>
              <a:t>：</a:t>
            </a:r>
            <a:r>
              <a:rPr lang="zh-TW" altLang="en-US" sz="2400" dirty="0">
                <a:latin typeface="微軟正黑體" panose="020B0604030504040204" pitchFamily="34" charset="-120"/>
                <a:ea typeface="微軟正黑體" panose="020B0604030504040204" pitchFamily="34" charset="-120"/>
                <a:cs typeface="Arial Unicode MS" pitchFamily="34" charset="-120"/>
              </a:rPr>
              <a:t>這是 </a:t>
            </a:r>
            <a:r>
              <a:rPr lang="en-US" altLang="zh-TW" sz="2400" dirty="0">
                <a:latin typeface="微軟正黑體" panose="020B0604030504040204" pitchFamily="34" charset="-120"/>
                <a:ea typeface="微軟正黑體" panose="020B0604030504040204" pitchFamily="34" charset="-120"/>
                <a:cs typeface="Arial Unicode MS" pitchFamily="34" charset="-120"/>
              </a:rPr>
              <a:t>Positive </a:t>
            </a:r>
            <a:r>
              <a:rPr lang="en-US" altLang="zh-TW" sz="2400" dirty="0" err="1">
                <a:latin typeface="微軟正黑體" panose="020B0604030504040204" pitchFamily="34" charset="-120"/>
                <a:ea typeface="微軟正黑體" panose="020B0604030504040204" pitchFamily="34" charset="-120"/>
                <a:cs typeface="Arial Unicode MS" pitchFamily="34" charset="-120"/>
              </a:rPr>
              <a:t>Lookahead</a:t>
            </a:r>
            <a:r>
              <a:rPr lang="zh-TW" altLang="en-US" sz="2400" dirty="0">
                <a:latin typeface="微軟正黑體" panose="020B0604030504040204" pitchFamily="34" charset="-120"/>
                <a:ea typeface="微軟正黑體" panose="020B0604030504040204" pitchFamily="34" charset="-120"/>
                <a:cs typeface="Arial Unicode MS" pitchFamily="34" charset="-120"/>
              </a:rPr>
              <a:t>，用來判斷右邊緊接著的字元是否符合比對條件，如果符合條件才會繼續比對下去</a:t>
            </a:r>
            <a:r>
              <a:rPr lang="zh-TW" altLang="en-US" sz="2400" dirty="0" smtClean="0">
                <a:latin typeface="微軟正黑體" panose="020B0604030504040204" pitchFamily="34" charset="-120"/>
                <a:ea typeface="微軟正黑體" panose="020B0604030504040204" pitchFamily="34" charset="-120"/>
                <a:cs typeface="Arial Unicode MS" pitchFamily="34" charset="-120"/>
              </a:rPr>
              <a:t>。</a:t>
            </a:r>
          </a:p>
          <a:p>
            <a:r>
              <a:rPr lang="zh-TW" altLang="en-US" sz="2400" dirty="0" smtClean="0">
                <a:latin typeface="微軟正黑體" panose="020B0604030504040204" pitchFamily="34" charset="-120"/>
                <a:ea typeface="微軟正黑體" panose="020B0604030504040204" pitchFamily="34" charset="-120"/>
                <a:cs typeface="Arial Unicode MS" pitchFamily="34" charset="-120"/>
              </a:rPr>
              <a:t>	</a:t>
            </a:r>
            <a:r>
              <a:rPr lang="en-US" altLang="zh-TW" sz="2400" dirty="0" smtClean="0">
                <a:latin typeface="微軟正黑體" panose="020B0604030504040204" pitchFamily="34" charset="-120"/>
                <a:ea typeface="微軟正黑體" panose="020B0604030504040204" pitchFamily="34" charset="-120"/>
                <a:cs typeface="Arial Unicode MS" pitchFamily="34" charset="-120"/>
              </a:rPr>
              <a:t>e.g. </a:t>
            </a:r>
            <a:r>
              <a:rPr lang="zh-TW" altLang="en-US" sz="2400" dirty="0" smtClean="0">
                <a:latin typeface="微軟正黑體" panose="020B0604030504040204" pitchFamily="34" charset="-120"/>
                <a:ea typeface="微軟正黑體" panose="020B0604030504040204" pitchFamily="34" charset="-120"/>
                <a:cs typeface="Arial Unicode MS" pitchFamily="34" charset="-120"/>
              </a:rPr>
              <a:t> </a:t>
            </a:r>
            <a:r>
              <a:rPr lang="en-US" altLang="zh-TW" sz="2400" dirty="0" smtClean="0">
                <a:latin typeface="微軟正黑體" panose="020B0604030504040204" pitchFamily="34" charset="-120"/>
                <a:ea typeface="微軟正黑體" panose="020B0604030504040204" pitchFamily="34" charset="-120"/>
                <a:cs typeface="Arial" panose="020B0604020202020204" pitchFamily="34" charset="0"/>
              </a:rPr>
              <a:t>(?=.*\</a:t>
            </a:r>
            <a:r>
              <a:rPr lang="en-US" altLang="zh-TW" sz="2400" dirty="0">
                <a:latin typeface="微軟正黑體" panose="020B0604030504040204" pitchFamily="34" charset="-120"/>
                <a:ea typeface="微軟正黑體" panose="020B0604030504040204" pitchFamily="34" charset="-120"/>
                <a:cs typeface="Arial" panose="020B0604020202020204" pitchFamily="34" charset="0"/>
              </a:rPr>
              <a:t>d) </a:t>
            </a:r>
            <a:r>
              <a:rPr lang="zh-TW" altLang="en-US" sz="2400" dirty="0" smtClean="0">
                <a:latin typeface="微軟正黑體" panose="020B0604030504040204" pitchFamily="34" charset="-120"/>
                <a:ea typeface="微軟正黑體" panose="020B0604030504040204" pitchFamily="34" charset="-120"/>
                <a:cs typeface="Arial" panose="020B0604020202020204" pitchFamily="34" charset="0"/>
              </a:rPr>
              <a:t>，</a:t>
            </a:r>
            <a:r>
              <a:rPr lang="zh-TW" altLang="en-US" sz="2400" dirty="0" smtClean="0">
                <a:latin typeface="微軟正黑體" panose="020B0604030504040204" pitchFamily="34" charset="-120"/>
                <a:ea typeface="微軟正黑體" panose="020B0604030504040204" pitchFamily="34" charset="-120"/>
                <a:cs typeface="Arial Unicode MS" pitchFamily="34" charset="-120"/>
              </a:rPr>
              <a:t>右邊</a:t>
            </a:r>
            <a:r>
              <a:rPr lang="zh-TW" altLang="en-US" sz="2400" dirty="0">
                <a:latin typeface="微軟正黑體" panose="020B0604030504040204" pitchFamily="34" charset="-120"/>
                <a:ea typeface="微軟正黑體" panose="020B0604030504040204" pitchFamily="34" charset="-120"/>
                <a:cs typeface="Arial Unicode MS" pitchFamily="34" charset="-120"/>
              </a:rPr>
              <a:t>的字元必須包含一個數字才算符合這個條件。</a:t>
            </a:r>
            <a:endParaRPr lang="en-US" altLang="zh-TW" sz="2400" dirty="0">
              <a:latin typeface="微軟正黑體" panose="020B0604030504040204" pitchFamily="34" charset="-120"/>
              <a:ea typeface="微軟正黑體" panose="020B0604030504040204" pitchFamily="34" charset="-120"/>
              <a:cs typeface="Arial Unicode MS" pitchFamily="34" charset="-120"/>
            </a:endParaRPr>
          </a:p>
          <a:p>
            <a:pPr marL="457189" indent="-457189">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Arial Unicode MS" pitchFamily="34" charset="-120"/>
              </a:rPr>
              <a:t>^</a:t>
            </a:r>
            <a:r>
              <a:rPr lang="zh-TW" altLang="en-US" sz="2400" dirty="0">
                <a:latin typeface="微軟正黑體" panose="020B0604030504040204" pitchFamily="34" charset="-120"/>
                <a:ea typeface="微軟正黑體" panose="020B0604030504040204" pitchFamily="34" charset="-120"/>
                <a:cs typeface="Arial Unicode MS" pitchFamily="34" charset="-120"/>
              </a:rPr>
              <a:t>：表示字首，意思就是說後面的字必須是從字首開始。</a:t>
            </a:r>
            <a:endParaRPr lang="en-US" altLang="zh-TW" sz="2400" dirty="0">
              <a:latin typeface="微軟正黑體" panose="020B0604030504040204" pitchFamily="34" charset="-120"/>
              <a:ea typeface="微軟正黑體" panose="020B0604030504040204" pitchFamily="34" charset="-120"/>
              <a:cs typeface="Arial Unicode MS" pitchFamily="34" charset="-120"/>
            </a:endParaRPr>
          </a:p>
          <a:p>
            <a:pPr marL="457189" indent="-457189">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Arial Unicode MS" pitchFamily="34" charset="-120"/>
              </a:rPr>
              <a:t>$</a:t>
            </a:r>
            <a:r>
              <a:rPr lang="zh-TW" altLang="en-US" sz="2400" dirty="0">
                <a:latin typeface="微軟正黑體" panose="020B0604030504040204" pitchFamily="34" charset="-120"/>
                <a:ea typeface="微軟正黑體" panose="020B0604030504040204" pitchFamily="34" charset="-120"/>
                <a:cs typeface="Arial Unicode MS" pitchFamily="34" charset="-120"/>
              </a:rPr>
              <a:t>：表示字尾，表示前面的字要是字尾。</a:t>
            </a:r>
          </a:p>
        </p:txBody>
      </p:sp>
      <p:sp>
        <p:nvSpPr>
          <p:cNvPr id="4" name="矩形 3"/>
          <p:cNvSpPr/>
          <p:nvPr/>
        </p:nvSpPr>
        <p:spPr>
          <a:xfrm>
            <a:off x="8317385" y="1294583"/>
            <a:ext cx="3404681" cy="81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dirty="0" smtClean="0"/>
              <a:t>Python3</a:t>
            </a:r>
          </a:p>
          <a:p>
            <a:pPr algn="ctr"/>
            <a:r>
              <a:rPr kumimoji="1" lang="en-US" altLang="zh-TW" sz="2000" dirty="0" smtClean="0"/>
              <a:t>input(“Enter string to test: ”)</a:t>
            </a:r>
            <a:endParaRPr kumimoji="1" lang="zh-TW" altLang="en-US" sz="2000" dirty="0"/>
          </a:p>
        </p:txBody>
      </p:sp>
      <p:sp>
        <p:nvSpPr>
          <p:cNvPr id="5" name="投影片編號版面配置區 4"/>
          <p:cNvSpPr>
            <a:spLocks noGrp="1"/>
          </p:cNvSpPr>
          <p:nvPr>
            <p:ph type="sldNum" sz="quarter" idx="12"/>
          </p:nvPr>
        </p:nvSpPr>
        <p:spPr/>
        <p:txBody>
          <a:bodyPr/>
          <a:lstStyle/>
          <a:p>
            <a:fld id="{5DC68570-3B06-46CF-99E6-EFB19A23E909}" type="slidenum">
              <a:rPr lang="zh-TW" altLang="en-US" smtClean="0"/>
              <a:t>27</a:t>
            </a:fld>
            <a:endParaRPr lang="zh-TW" altLang="en-US"/>
          </a:p>
        </p:txBody>
      </p:sp>
    </p:spTree>
    <p:extLst>
      <p:ext uri="{BB962C8B-B14F-4D97-AF65-F5344CB8AC3E}">
        <p14:creationId xmlns:p14="http://schemas.microsoft.com/office/powerpoint/2010/main" val="1233651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a:t>Regular</a:t>
            </a:r>
            <a:r>
              <a:rPr lang="zh-TW" altLang="en-US" sz="4800" dirty="0"/>
              <a:t> </a:t>
            </a:r>
            <a:r>
              <a:rPr lang="en-US" altLang="zh-TW" sz="4800" dirty="0"/>
              <a:t>expression</a:t>
            </a:r>
            <a:r>
              <a:rPr lang="zh-TW" altLang="en-US" sz="4800" dirty="0"/>
              <a:t> </a:t>
            </a:r>
            <a:r>
              <a:rPr lang="en-US" altLang="zh-TW" sz="4800" dirty="0" smtClean="0"/>
              <a:t>practice</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28</a:t>
            </a:fld>
            <a:endParaRPr lang="zh-TW" altLang="en-US"/>
          </a:p>
        </p:txBody>
      </p:sp>
      <p:sp>
        <p:nvSpPr>
          <p:cNvPr id="522" name="Shape 522"/>
          <p:cNvSpPr txBox="1"/>
          <p:nvPr/>
        </p:nvSpPr>
        <p:spPr>
          <a:xfrm>
            <a:off x="997234" y="1600201"/>
            <a:ext cx="10314233"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zh-TW" altLang="en-US" sz="4000" dirty="0">
                <a:latin typeface="Arial Unicode MS" pitchFamily="34" charset="-120"/>
                <a:ea typeface="Arial Unicode MS" pitchFamily="34" charset="-120"/>
                <a:cs typeface="Arial Unicode MS" pitchFamily="34" charset="-120"/>
                <a:sym typeface="Dosis"/>
              </a:rPr>
              <a:t>試著找出這些要求的</a:t>
            </a:r>
            <a:r>
              <a:rPr lang="en-US" altLang="zh-TW" sz="4000" dirty="0" smtClean="0">
                <a:latin typeface="Arial Unicode MS" pitchFamily="34" charset="-120"/>
                <a:ea typeface="Arial Unicode MS" pitchFamily="34" charset="-120"/>
                <a:cs typeface="Arial Unicode MS" pitchFamily="34" charset="-120"/>
                <a:sym typeface="Dosis"/>
              </a:rPr>
              <a:t>pattern</a:t>
            </a:r>
          </a:p>
          <a:p>
            <a:pPr marL="0" lvl="2"/>
            <a:r>
              <a:rPr lang="en-US" altLang="zh-TW" sz="4000" dirty="0">
                <a:latin typeface="Arial Unicode MS" pitchFamily="34" charset="-120"/>
                <a:ea typeface="Arial Unicode MS" pitchFamily="34" charset="-120"/>
                <a:cs typeface="Arial Unicode MS" pitchFamily="34" charset="-120"/>
                <a:sym typeface="Dosis"/>
              </a:rPr>
              <a:t>	</a:t>
            </a:r>
            <a:r>
              <a:rPr lang="en-US" altLang="zh-TW" sz="2400" dirty="0" smtClean="0">
                <a:latin typeface="Arial Unicode MS" pitchFamily="34" charset="-120"/>
                <a:ea typeface="Arial Unicode MS" pitchFamily="34" charset="-120"/>
                <a:cs typeface="Arial Unicode MS" pitchFamily="34" charset="-120"/>
                <a:sym typeface="Dosis"/>
              </a:rPr>
              <a:t>--</a:t>
            </a:r>
            <a:r>
              <a:rPr lang="zh-TW" altLang="en-US" sz="2400" dirty="0" smtClean="0">
                <a:latin typeface="Arial Unicode MS" pitchFamily="34" charset="-120"/>
                <a:ea typeface="Arial Unicode MS" pitchFamily="34" charset="-120"/>
                <a:cs typeface="Arial Unicode MS" pitchFamily="34" charset="-120"/>
                <a:sym typeface="Dosis"/>
              </a:rPr>
              <a:t> </a:t>
            </a:r>
            <a:r>
              <a:rPr lang="zh-TW" altLang="en-US" sz="2400" dirty="0">
                <a:latin typeface="Arial Unicode MS" pitchFamily="34" charset="-120"/>
                <a:ea typeface="Arial Unicode MS" pitchFamily="34" charset="-120"/>
                <a:cs typeface="Arial Unicode MS" pitchFamily="34" charset="-120"/>
                <a:sym typeface="Dosis"/>
              </a:rPr>
              <a:t>找出有小數點的</a:t>
            </a:r>
            <a:r>
              <a:rPr lang="zh-TW" altLang="en-US" sz="2400" dirty="0" smtClean="0">
                <a:latin typeface="Arial Unicode MS" pitchFamily="34" charset="-120"/>
                <a:ea typeface="Arial Unicode MS" pitchFamily="34" charset="-120"/>
                <a:cs typeface="Arial Unicode MS" pitchFamily="34" charset="-120"/>
                <a:sym typeface="Dosis"/>
              </a:rPr>
              <a:t>數字</a:t>
            </a:r>
            <a:endParaRPr lang="en-US" altLang="zh-TW" sz="2400" dirty="0" smtClean="0">
              <a:latin typeface="Arial Unicode MS" pitchFamily="34" charset="-120"/>
              <a:ea typeface="Arial Unicode MS" pitchFamily="34" charset="-120"/>
              <a:cs typeface="Arial Unicode MS" pitchFamily="34" charset="-120"/>
              <a:sym typeface="Dosis"/>
            </a:endParaRPr>
          </a:p>
          <a:p>
            <a:pPr marL="0" lvl="2"/>
            <a:r>
              <a:rPr lang="en-US" altLang="zh-TW" sz="2400" dirty="0">
                <a:latin typeface="Arial Unicode MS" pitchFamily="34" charset="-120"/>
                <a:ea typeface="Arial Unicode MS" pitchFamily="34" charset="-120"/>
                <a:cs typeface="Arial Unicode MS" pitchFamily="34" charset="-120"/>
                <a:sym typeface="Dosis"/>
              </a:rPr>
              <a:t>	</a:t>
            </a:r>
            <a:r>
              <a:rPr lang="en-US" altLang="zh-TW" sz="2400" dirty="0" smtClean="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text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“87.87</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people</a:t>
            </a:r>
            <a:r>
              <a:rPr lang="en-US" altLang="zh-TW" sz="2400" dirty="0" smtClean="0">
                <a:latin typeface="Arial Unicode MS" pitchFamily="34" charset="-120"/>
                <a:ea typeface="Arial Unicode MS" pitchFamily="34" charset="-120"/>
                <a:cs typeface="Arial Unicode MS" pitchFamily="34" charset="-120"/>
                <a:sym typeface="Dosis"/>
              </a:rPr>
              <a:t>”</a:t>
            </a:r>
            <a:endParaRPr lang="en-US" altLang="zh-TW" sz="2400" dirty="0">
              <a:latin typeface="Arial Unicode MS" pitchFamily="34" charset="-120"/>
              <a:ea typeface="Arial Unicode MS" pitchFamily="34" charset="-120"/>
              <a:cs typeface="Arial Unicode MS" pitchFamily="34" charset="-120"/>
              <a:sym typeface="Dosis"/>
            </a:endParaRPr>
          </a:p>
          <a:p>
            <a:pPr marL="0" lvl="2"/>
            <a:r>
              <a:rPr lang="en-US" altLang="zh-TW" sz="2400" dirty="0" smtClean="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a:t>
            </a:r>
            <a:r>
              <a:rPr lang="zh-TW" altLang="en-US" sz="2400" dirty="0">
                <a:latin typeface="Arial Unicode MS" pitchFamily="34" charset="-120"/>
                <a:ea typeface="Arial Unicode MS" pitchFamily="34" charset="-120"/>
                <a:cs typeface="Arial Unicode MS" pitchFamily="34" charset="-120"/>
                <a:sym typeface="Dosis"/>
              </a:rPr>
              <a:t> 找出</a:t>
            </a:r>
            <a:r>
              <a:rPr lang="en-US" altLang="zh-TW" sz="2400" dirty="0" smtClean="0">
                <a:latin typeface="Arial Unicode MS" pitchFamily="34" charset="-120"/>
                <a:ea typeface="Arial Unicode MS" pitchFamily="34" charset="-120"/>
                <a:cs typeface="Arial Unicode MS" pitchFamily="34" charset="-120"/>
                <a:sym typeface="Dosis"/>
              </a:rPr>
              <a:t>email</a:t>
            </a:r>
          </a:p>
          <a:p>
            <a:pPr marL="0" lvl="2"/>
            <a:r>
              <a:rPr lang="en-US" altLang="zh-TW" sz="2400" dirty="0">
                <a:latin typeface="Arial Unicode MS" pitchFamily="34" charset="-120"/>
                <a:ea typeface="Arial Unicode MS" pitchFamily="34" charset="-120"/>
                <a:cs typeface="Arial Unicode MS" pitchFamily="34" charset="-120"/>
                <a:sym typeface="Dosis"/>
              </a:rPr>
              <a:t>	</a:t>
            </a:r>
            <a:r>
              <a:rPr lang="en-US" altLang="zh-TW" sz="2400" dirty="0" smtClean="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text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“email:1234@yahoo.com.tw,email:4567@gmail.com</a:t>
            </a:r>
            <a:r>
              <a:rPr lang="en-US" altLang="zh-TW" sz="2400" dirty="0" smtClean="0">
                <a:latin typeface="Arial Unicode MS" pitchFamily="34" charset="-120"/>
                <a:ea typeface="Arial Unicode MS" pitchFamily="34" charset="-120"/>
                <a:cs typeface="Arial Unicode MS" pitchFamily="34" charset="-120"/>
                <a:sym typeface="Dosis"/>
              </a:rPr>
              <a:t>”</a:t>
            </a:r>
          </a:p>
          <a:p>
            <a:pPr marL="0" lvl="2"/>
            <a:r>
              <a:rPr lang="en-US" altLang="zh-TW" sz="2400" dirty="0">
                <a:latin typeface="Arial Unicode MS" pitchFamily="34" charset="-120"/>
                <a:ea typeface="Arial Unicode MS" pitchFamily="34" charset="-120"/>
                <a:cs typeface="Arial Unicode MS" pitchFamily="34" charset="-120"/>
                <a:sym typeface="Dosis"/>
              </a:rPr>
              <a:t>	--</a:t>
            </a:r>
            <a:r>
              <a:rPr lang="zh-TW" altLang="en-US" sz="2400" dirty="0">
                <a:latin typeface="Arial Unicode MS" pitchFamily="34" charset="-120"/>
                <a:ea typeface="Arial Unicode MS" pitchFamily="34" charset="-120"/>
                <a:cs typeface="Arial Unicode MS" pitchFamily="34" charset="-120"/>
                <a:sym typeface="Dosis"/>
              </a:rPr>
              <a:t> 找出</a:t>
            </a:r>
            <a:r>
              <a:rPr lang="en-US" altLang="zh-TW" sz="2400" dirty="0">
                <a:latin typeface="Arial Unicode MS" pitchFamily="34" charset="-120"/>
                <a:ea typeface="Arial Unicode MS" pitchFamily="34" charset="-120"/>
                <a:cs typeface="Arial Unicode MS" pitchFamily="34" charset="-120"/>
                <a:sym typeface="Dosis"/>
              </a:rPr>
              <a:t>URL</a:t>
            </a:r>
            <a:endParaRPr lang="zh-TW" altLang="en-US" sz="2400" dirty="0">
              <a:latin typeface="Arial Unicode MS" pitchFamily="34" charset="-120"/>
              <a:ea typeface="Arial Unicode MS" pitchFamily="34" charset="-120"/>
              <a:cs typeface="Arial Unicode MS" pitchFamily="34" charset="-120"/>
              <a:sym typeface="Dosis"/>
            </a:endParaRPr>
          </a:p>
          <a:p>
            <a:pPr marL="0" lvl="2"/>
            <a:r>
              <a:rPr lang="en-US" altLang="zh-TW" sz="2400" dirty="0" smtClean="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text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a:t>
            </a:r>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a:latin typeface="Arial Unicode MS" pitchFamily="34" charset="-120"/>
                <a:ea typeface="Arial Unicode MS" pitchFamily="34" charset="-120"/>
                <a:cs typeface="Arial Unicode MS" pitchFamily="34" charset="-120"/>
                <a:sym typeface="Dosis"/>
              </a:rPr>
              <a:t>“&lt;a </a:t>
            </a:r>
            <a:r>
              <a:rPr lang="en-US" altLang="zh-TW" sz="2400" dirty="0" err="1">
                <a:latin typeface="Arial Unicode MS" pitchFamily="34" charset="-120"/>
                <a:ea typeface="Arial Unicode MS" pitchFamily="34" charset="-120"/>
                <a:cs typeface="Arial Unicode MS" pitchFamily="34" charset="-120"/>
                <a:sym typeface="Dosis"/>
              </a:rPr>
              <a:t>herf</a:t>
            </a:r>
            <a:r>
              <a:rPr lang="en-US" altLang="zh-TW" sz="2400" dirty="0">
                <a:latin typeface="Arial Unicode MS" pitchFamily="34" charset="-120"/>
                <a:ea typeface="Arial Unicode MS" pitchFamily="34" charset="-120"/>
                <a:cs typeface="Arial Unicode MS" pitchFamily="34" charset="-120"/>
                <a:sym typeface="Dosis"/>
              </a:rPr>
              <a:t> = "http://yahoo.com.tw"&gt;</a:t>
            </a:r>
            <a:r>
              <a:rPr lang="zh-TW" altLang="en-US" sz="2400" dirty="0">
                <a:latin typeface="Arial Unicode MS" pitchFamily="34" charset="-120"/>
                <a:ea typeface="Arial Unicode MS" pitchFamily="34" charset="-120"/>
                <a:cs typeface="Arial Unicode MS" pitchFamily="34" charset="-120"/>
                <a:sym typeface="Dosis"/>
              </a:rPr>
              <a:t>奇摩網頁</a:t>
            </a:r>
            <a:r>
              <a:rPr lang="en-US" altLang="zh-TW" sz="2400" dirty="0">
                <a:latin typeface="Arial Unicode MS" pitchFamily="34" charset="-120"/>
                <a:ea typeface="Arial Unicode MS" pitchFamily="34" charset="-120"/>
                <a:cs typeface="Arial Unicode MS" pitchFamily="34" charset="-120"/>
                <a:sym typeface="Dosis"/>
              </a:rPr>
              <a:t>&lt;/a</a:t>
            </a:r>
            <a:r>
              <a:rPr lang="en-US" altLang="zh-TW" sz="2400" dirty="0" smtClean="0">
                <a:latin typeface="Arial Unicode MS" pitchFamily="34" charset="-120"/>
                <a:ea typeface="Arial Unicode MS" pitchFamily="34" charset="-120"/>
                <a:cs typeface="Arial Unicode MS" pitchFamily="34" charset="-120"/>
                <a:sym typeface="Dosis"/>
              </a:rPr>
              <a:t>&gt;”</a:t>
            </a:r>
            <a:endParaRPr lang="zh-TW" altLang="en-US" sz="2400" dirty="0">
              <a:latin typeface="Arial Unicode MS" pitchFamily="34" charset="-120"/>
              <a:ea typeface="Arial Unicode MS" pitchFamily="34" charset="-120"/>
              <a:cs typeface="Arial Unicode MS" pitchFamily="34" charset="-120"/>
              <a:sym typeface="Dosis"/>
            </a:endParaRPr>
          </a:p>
          <a:p>
            <a:pPr marL="0" lvl="2"/>
            <a:endParaRPr lang="zh-TW" altLang="en-US" sz="2400" dirty="0">
              <a:latin typeface="Arial Unicode MS" pitchFamily="34" charset="-120"/>
              <a:ea typeface="Arial Unicode MS" pitchFamily="34" charset="-120"/>
              <a:cs typeface="Arial Unicode MS" pitchFamily="34" charset="-120"/>
              <a:sym typeface="Dosis"/>
            </a:endParaRPr>
          </a:p>
          <a:p>
            <a:pPr lvl="3"/>
            <a:r>
              <a:rPr lang="zh-TW" altLang="en-US" sz="2400" dirty="0">
                <a:latin typeface="Arial Unicode MS" pitchFamily="34" charset="-120"/>
                <a:ea typeface="Arial Unicode MS" pitchFamily="34" charset="-120"/>
                <a:cs typeface="Arial Unicode MS" pitchFamily="34" charset="-120"/>
                <a:sym typeface="Dosis"/>
              </a:rPr>
              <a:t>	</a:t>
            </a:r>
            <a:r>
              <a:rPr lang="en-US" altLang="zh-TW" sz="2400" dirty="0" smtClean="0">
                <a:latin typeface="Arial Unicode MS" pitchFamily="34" charset="-120"/>
                <a:ea typeface="Arial Unicode MS" pitchFamily="34" charset="-120"/>
                <a:cs typeface="Arial Unicode MS" pitchFamily="34" charset="-120"/>
                <a:sym typeface="Dosis"/>
              </a:rPr>
              <a:t>		</a:t>
            </a:r>
            <a:r>
              <a:rPr lang="zh-TW" altLang="en-US" sz="2400" dirty="0" smtClean="0">
                <a:latin typeface="Arial Unicode MS" pitchFamily="34" charset="-120"/>
                <a:ea typeface="Arial Unicode MS" pitchFamily="34" charset="-120"/>
                <a:cs typeface="Arial Unicode MS" pitchFamily="34" charset="-120"/>
                <a:sym typeface="Dosis"/>
              </a:rPr>
              <a:t>     </a:t>
            </a:r>
            <a:r>
              <a:rPr lang="en-US" altLang="zh-TW" sz="2400" dirty="0" smtClean="0">
                <a:latin typeface="Arial Unicode MS" pitchFamily="34" charset="-120"/>
                <a:ea typeface="Arial Unicode MS" pitchFamily="34" charset="-120"/>
                <a:cs typeface="Arial Unicode MS" pitchFamily="34" charset="-120"/>
                <a:sym typeface="Dosis"/>
              </a:rPr>
              <a:t>	</a:t>
            </a:r>
            <a:r>
              <a:rPr lang="zh-TW" altLang="en-US" sz="2400" dirty="0" smtClean="0">
                <a:latin typeface="Arial Unicode MS" pitchFamily="34" charset="-120"/>
                <a:ea typeface="Arial Unicode MS" pitchFamily="34" charset="-120"/>
                <a:cs typeface="Arial Unicode MS" pitchFamily="34" charset="-120"/>
                <a:sym typeface="Dosis"/>
              </a:rPr>
              <a:t>          </a:t>
            </a:r>
            <a:r>
              <a:rPr lang="en-US" altLang="zh-TW" sz="2400" dirty="0" smtClean="0">
                <a:latin typeface="Arial Unicode MS" pitchFamily="34" charset="-120"/>
                <a:ea typeface="Arial Unicode MS" pitchFamily="34" charset="-120"/>
                <a:cs typeface="Arial Unicode MS" pitchFamily="34" charset="-120"/>
                <a:sym typeface="Dosis"/>
              </a:rPr>
              <a:t>		</a:t>
            </a:r>
            <a:endParaRPr lang="en-US" altLang="zh-TW" sz="2400" dirty="0">
              <a:latin typeface="Arial Unicode MS" pitchFamily="34" charset="-120"/>
              <a:ea typeface="Arial Unicode MS" pitchFamily="34" charset="-120"/>
              <a:cs typeface="Arial Unicode MS" pitchFamily="34" charset="-120"/>
              <a:sym typeface="Dosis"/>
            </a:endParaRPr>
          </a:p>
        </p:txBody>
      </p:sp>
    </p:spTree>
    <p:extLst>
      <p:ext uri="{BB962C8B-B14F-4D97-AF65-F5344CB8AC3E}">
        <p14:creationId xmlns:p14="http://schemas.microsoft.com/office/powerpoint/2010/main" val="3157638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91034" y="287004"/>
            <a:ext cx="8187199" cy="1143200"/>
          </a:xfrm>
          <a:prstGeom prst="rect">
            <a:avLst/>
          </a:prstGeom>
        </p:spPr>
        <p:txBody>
          <a:bodyPr lIns="121897" tIns="121897" rIns="121897" bIns="121897" anchor="b" anchorCtr="0">
            <a:noAutofit/>
          </a:bodyPr>
          <a:lstStyle/>
          <a:p>
            <a:pPr lvl="0"/>
            <a:r>
              <a:rPr lang="en-US" altLang="zh-TW" sz="4800" dirty="0"/>
              <a:t>Regular</a:t>
            </a:r>
            <a:r>
              <a:rPr lang="zh-TW" altLang="en-US" sz="4800" dirty="0"/>
              <a:t> </a:t>
            </a:r>
            <a:r>
              <a:rPr lang="en-US" altLang="zh-TW" sz="4800" dirty="0"/>
              <a:t>expression</a:t>
            </a:r>
            <a:r>
              <a:rPr lang="zh-TW" altLang="en-US" sz="4800" dirty="0"/>
              <a:t> </a:t>
            </a:r>
            <a:r>
              <a:rPr lang="en-US" altLang="zh-TW" sz="4800" dirty="0" smtClean="0"/>
              <a:t>practice</a:t>
            </a:r>
            <a:endParaRPr lang="en" sz="4800" dirty="0"/>
          </a:p>
        </p:txBody>
      </p:sp>
      <p:sp>
        <p:nvSpPr>
          <p:cNvPr id="5" name="投影片編號版面配置區 4"/>
          <p:cNvSpPr>
            <a:spLocks noGrp="1"/>
          </p:cNvSpPr>
          <p:nvPr>
            <p:ph type="sldNum" sz="quarter" idx="12"/>
          </p:nvPr>
        </p:nvSpPr>
        <p:spPr/>
        <p:txBody>
          <a:bodyPr/>
          <a:lstStyle/>
          <a:p>
            <a:fld id="{5DC68570-3B06-46CF-99E6-EFB19A23E909}" type="slidenum">
              <a:rPr lang="zh-TW" altLang="en-US" smtClean="0"/>
              <a:t>29</a:t>
            </a:fld>
            <a:endParaRPr lang="zh-TW" altLang="en-US" dirty="0"/>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找出有小數點的數字</a:t>
            </a:r>
          </a:p>
          <a:p>
            <a:pPr lvl="3"/>
            <a:r>
              <a:rPr lang="zh-TW" altLang="en-US" sz="3200" dirty="0">
                <a:latin typeface="Arial Unicode MS" pitchFamily="34" charset="-120"/>
                <a:ea typeface="Arial Unicode MS" pitchFamily="34" charset="-120"/>
                <a:cs typeface="Arial Unicode MS" pitchFamily="34" charset="-120"/>
                <a:sym typeface="Dosis"/>
              </a:rPr>
              <a:t>	</a:t>
            </a:r>
          </a:p>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找出</a:t>
            </a:r>
            <a:r>
              <a:rPr lang="en-US" altLang="zh-TW" sz="3200" dirty="0">
                <a:latin typeface="Arial Unicode MS" pitchFamily="34" charset="-120"/>
                <a:ea typeface="Arial Unicode MS" pitchFamily="34" charset="-120"/>
                <a:cs typeface="Arial Unicode MS" pitchFamily="34" charset="-120"/>
                <a:sym typeface="Dosis"/>
              </a:rPr>
              <a:t>email</a:t>
            </a:r>
            <a:endParaRPr lang="zh-TW" altLang="en-US" sz="3200" dirty="0">
              <a:latin typeface="Arial Unicode MS" pitchFamily="34" charset="-120"/>
              <a:ea typeface="Arial Unicode MS" pitchFamily="34" charset="-120"/>
              <a:cs typeface="Arial Unicode MS" pitchFamily="34" charset="-120"/>
              <a:sym typeface="Dosis"/>
            </a:endParaRPr>
          </a:p>
          <a:p>
            <a:pPr lvl="2"/>
            <a:endParaRPr lang="zh-TW" altLang="en-US" sz="3200" dirty="0">
              <a:latin typeface="Arial Unicode MS" pitchFamily="34" charset="-120"/>
              <a:ea typeface="Arial Unicode MS" pitchFamily="34" charset="-120"/>
              <a:cs typeface="Arial Unicode MS" pitchFamily="34" charset="-120"/>
              <a:sym typeface="Dosis"/>
            </a:endParaRPr>
          </a:p>
          <a:p>
            <a:pPr marL="457189" lvl="2" indent="-457189">
              <a:buFont typeface="Arial" charset="0"/>
              <a:buChar char="•"/>
            </a:pPr>
            <a:r>
              <a:rPr lang="zh-TW" altLang="en-US" sz="3200" dirty="0">
                <a:latin typeface="Arial Unicode MS" pitchFamily="34" charset="-120"/>
                <a:ea typeface="Arial Unicode MS" pitchFamily="34" charset="-120"/>
                <a:cs typeface="Arial Unicode MS" pitchFamily="34" charset="-120"/>
                <a:sym typeface="Dosis"/>
              </a:rPr>
              <a:t>找出</a:t>
            </a:r>
            <a:r>
              <a:rPr lang="en-US" altLang="zh-TW" sz="3200" dirty="0">
                <a:latin typeface="Arial Unicode MS" pitchFamily="34" charset="-120"/>
                <a:ea typeface="Arial Unicode MS" pitchFamily="34" charset="-120"/>
                <a:cs typeface="Arial Unicode MS" pitchFamily="34" charset="-120"/>
                <a:sym typeface="Dosis"/>
              </a:rPr>
              <a:t>URL</a:t>
            </a:r>
            <a:endParaRPr lang="zh-TW" altLang="en-US" sz="3200" dirty="0">
              <a:latin typeface="Arial Unicode MS" pitchFamily="34" charset="-120"/>
              <a:ea typeface="Arial Unicode MS" pitchFamily="34" charset="-120"/>
              <a:cs typeface="Arial Unicode MS" pitchFamily="34" charset="-120"/>
              <a:sym typeface="Dosis"/>
            </a:endParaRPr>
          </a:p>
          <a:p>
            <a:pPr marL="457189" lvl="2" indent="-457189">
              <a:buFont typeface="Arial" charset="0"/>
              <a:buChar char="•"/>
            </a:pPr>
            <a:endParaRPr lang="en-US" altLang="zh-TW" sz="3200" dirty="0">
              <a:latin typeface="Arial Unicode MS" pitchFamily="34" charset="-120"/>
              <a:ea typeface="Arial Unicode MS" pitchFamily="34" charset="-120"/>
              <a:cs typeface="Arial Unicode MS" pitchFamily="34" charset="-120"/>
              <a:sym typeface="Dosis"/>
            </a:endParaRPr>
          </a:p>
        </p:txBody>
      </p:sp>
      <p:pic>
        <p:nvPicPr>
          <p:cNvPr id="4" name="圖片 3"/>
          <p:cNvPicPr>
            <a:picLocks noChangeAspect="1"/>
          </p:cNvPicPr>
          <p:nvPr/>
        </p:nvPicPr>
        <p:blipFill>
          <a:blip r:embed="rId3"/>
          <a:stretch>
            <a:fillRect/>
          </a:stretch>
        </p:blipFill>
        <p:spPr>
          <a:xfrm>
            <a:off x="1117343" y="4578184"/>
            <a:ext cx="7687733" cy="2218267"/>
          </a:xfrm>
          <a:prstGeom prst="rect">
            <a:avLst/>
          </a:prstGeom>
        </p:spPr>
      </p:pic>
      <p:pic>
        <p:nvPicPr>
          <p:cNvPr id="2" name="圖片 1"/>
          <p:cNvPicPr>
            <a:picLocks noChangeAspect="1"/>
          </p:cNvPicPr>
          <p:nvPr/>
        </p:nvPicPr>
        <p:blipFill>
          <a:blip r:embed="rId4"/>
          <a:stretch>
            <a:fillRect/>
          </a:stretch>
        </p:blipFill>
        <p:spPr>
          <a:xfrm>
            <a:off x="7955779" y="263211"/>
            <a:ext cx="3996267" cy="2252133"/>
          </a:xfrm>
          <a:prstGeom prst="rect">
            <a:avLst/>
          </a:prstGeom>
        </p:spPr>
      </p:pic>
      <p:pic>
        <p:nvPicPr>
          <p:cNvPr id="3" name="圖片 2"/>
          <p:cNvPicPr>
            <a:picLocks noChangeAspect="1"/>
          </p:cNvPicPr>
          <p:nvPr/>
        </p:nvPicPr>
        <p:blipFill>
          <a:blip r:embed="rId5"/>
          <a:stretch>
            <a:fillRect/>
          </a:stretch>
        </p:blipFill>
        <p:spPr>
          <a:xfrm>
            <a:off x="4065767" y="2488511"/>
            <a:ext cx="7687733" cy="2235200"/>
          </a:xfrm>
          <a:prstGeom prst="rect">
            <a:avLst/>
          </a:prstGeom>
        </p:spPr>
      </p:pic>
      <p:cxnSp>
        <p:nvCxnSpPr>
          <p:cNvPr id="7" name="直線箭頭接點 6"/>
          <p:cNvCxnSpPr>
            <a:endCxn id="2" idx="1"/>
          </p:cNvCxnSpPr>
          <p:nvPr/>
        </p:nvCxnSpPr>
        <p:spPr>
          <a:xfrm flipV="1">
            <a:off x="5269653" y="1389278"/>
            <a:ext cx="2686126" cy="574989"/>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1" name="直線箭頭接點 10"/>
          <p:cNvCxnSpPr>
            <a:endCxn id="3" idx="1"/>
          </p:cNvCxnSpPr>
          <p:nvPr/>
        </p:nvCxnSpPr>
        <p:spPr>
          <a:xfrm>
            <a:off x="3507739" y="2932054"/>
            <a:ext cx="558028" cy="674057"/>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直線箭頭接點 12"/>
          <p:cNvCxnSpPr/>
          <p:nvPr/>
        </p:nvCxnSpPr>
        <p:spPr>
          <a:xfrm>
            <a:off x="2261006" y="4172340"/>
            <a:ext cx="26394" cy="40584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14" name="矩形 13"/>
          <p:cNvSpPr/>
          <p:nvPr/>
        </p:nvSpPr>
        <p:spPr>
          <a:xfrm>
            <a:off x="8795309" y="5453892"/>
            <a:ext cx="3396692" cy="81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dirty="0" smtClean="0"/>
              <a:t>Python3</a:t>
            </a:r>
          </a:p>
          <a:p>
            <a:pPr algn="ctr"/>
            <a:r>
              <a:rPr kumimoji="1" lang="en-US" altLang="zh-TW" sz="3200" dirty="0"/>
              <a:t>p</a:t>
            </a:r>
            <a:r>
              <a:rPr kumimoji="1" lang="en-US" altLang="zh-TW" sz="3200" dirty="0" smtClean="0"/>
              <a:t>rint(</a:t>
            </a:r>
            <a:r>
              <a:rPr kumimoji="1" lang="mr-IN" altLang="zh-TW" sz="3200" dirty="0" smtClean="0"/>
              <a:t>…</a:t>
            </a:r>
            <a:r>
              <a:rPr kumimoji="1" lang="en-US" altLang="zh-TW" sz="3200" dirty="0" smtClean="0"/>
              <a:t>)</a:t>
            </a:r>
            <a:endParaRPr kumimoji="1" lang="zh-TW" altLang="en-US" sz="3200" dirty="0"/>
          </a:p>
        </p:txBody>
      </p:sp>
    </p:spTree>
    <p:extLst>
      <p:ext uri="{BB962C8B-B14F-4D97-AF65-F5344CB8AC3E}">
        <p14:creationId xmlns:p14="http://schemas.microsoft.com/office/powerpoint/2010/main" val="1735113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072" y="3411209"/>
            <a:ext cx="5549566" cy="3699710"/>
          </a:xfrm>
          <a:prstGeom prst="rect">
            <a:avLst/>
          </a:prstGeom>
        </p:spPr>
      </p:pic>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The step of crawling</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3</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pPr marL="609585" indent="-609585">
              <a:buFont typeface="+mj-lt"/>
              <a:buAutoNum type="arabicPeriod"/>
            </a:pPr>
            <a:r>
              <a:rPr lang="zh-TW" altLang="en-US" sz="3200" dirty="0" smtClean="0">
                <a:latin typeface="Arial Unicode MS" pitchFamily="34" charset="-120"/>
                <a:ea typeface="Arial Unicode MS" pitchFamily="34" charset="-120"/>
                <a:cs typeface="Arial Unicode MS" pitchFamily="34" charset="-120"/>
                <a:sym typeface="Dosis"/>
              </a:rPr>
              <a:t>取得指定網域下的</a:t>
            </a:r>
            <a:r>
              <a:rPr lang="en-US" altLang="zh-TW" sz="3200" dirty="0" smtClean="0">
                <a:latin typeface="Arial Unicode MS" pitchFamily="34" charset="-120"/>
                <a:ea typeface="Arial Unicode MS" pitchFamily="34" charset="-120"/>
                <a:cs typeface="Arial Unicode MS" pitchFamily="34" charset="-120"/>
                <a:sym typeface="Dosis"/>
              </a:rPr>
              <a:t>HTML</a:t>
            </a:r>
            <a:r>
              <a:rPr lang="zh-TW" altLang="en-US" sz="3200" dirty="0" smtClean="0">
                <a:latin typeface="Arial Unicode MS" pitchFamily="34" charset="-120"/>
                <a:ea typeface="Arial Unicode MS" pitchFamily="34" charset="-120"/>
                <a:cs typeface="Arial Unicode MS" pitchFamily="34" charset="-120"/>
                <a:sym typeface="Dosis"/>
              </a:rPr>
              <a:t>資料</a:t>
            </a:r>
            <a:endParaRPr lang="en-US" altLang="zh-TW" sz="3200" dirty="0" smtClean="0">
              <a:latin typeface="Arial Unicode MS" pitchFamily="34" charset="-120"/>
              <a:ea typeface="Arial Unicode MS" pitchFamily="34" charset="-120"/>
              <a:cs typeface="Arial Unicode MS" pitchFamily="34" charset="-120"/>
              <a:sym typeface="Dosis"/>
            </a:endParaRPr>
          </a:p>
          <a:p>
            <a:pPr marL="1066785" lvl="1"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透過 </a:t>
            </a:r>
            <a:r>
              <a:rPr lang="en-US" altLang="zh-TW" sz="3200" dirty="0">
                <a:latin typeface="Arial Unicode MS" pitchFamily="34" charset="-120"/>
                <a:ea typeface="Arial Unicode MS" pitchFamily="34" charset="-120"/>
                <a:cs typeface="Arial Unicode MS" pitchFamily="34" charset="-120"/>
                <a:sym typeface="Dosis"/>
              </a:rPr>
              <a:t>HTTP </a:t>
            </a:r>
            <a:r>
              <a:rPr lang="en-US" altLang="zh-TW" sz="3200" dirty="0" smtClean="0">
                <a:latin typeface="Arial Unicode MS" pitchFamily="34" charset="-120"/>
                <a:ea typeface="Arial Unicode MS" pitchFamily="34" charset="-120"/>
                <a:cs typeface="Arial Unicode MS" pitchFamily="34" charset="-120"/>
                <a:sym typeface="Dosis"/>
              </a:rPr>
              <a:t>Request</a:t>
            </a:r>
          </a:p>
          <a:p>
            <a:pPr marL="1066785" lvl="1" indent="-609585">
              <a:buFont typeface="Arial" panose="020B0604020202020204" pitchFamily="34" charset="0"/>
              <a:buChar char="•"/>
            </a:pPr>
            <a:endParaRPr lang="zh-TW" altLang="en-US" sz="3200" dirty="0" smtClean="0">
              <a:latin typeface="Arial Unicode MS" pitchFamily="34" charset="-120"/>
              <a:ea typeface="Arial Unicode MS" pitchFamily="34" charset="-120"/>
              <a:cs typeface="Arial Unicode MS" pitchFamily="34" charset="-120"/>
              <a:sym typeface="Dosis"/>
            </a:endParaRPr>
          </a:p>
          <a:p>
            <a:pPr marL="609585" indent="-609585">
              <a:buFont typeface="+mj-lt"/>
              <a:buAutoNum type="arabicPeriod"/>
            </a:pPr>
            <a:r>
              <a:rPr lang="zh-TW" altLang="en-US" sz="3200" dirty="0" smtClean="0">
                <a:latin typeface="Arial Unicode MS" pitchFamily="34" charset="-120"/>
                <a:ea typeface="Arial Unicode MS" pitchFamily="34" charset="-120"/>
                <a:cs typeface="Arial Unicode MS" pitchFamily="34" charset="-120"/>
                <a:sym typeface="Dosis"/>
              </a:rPr>
              <a:t>解析</a:t>
            </a:r>
            <a:r>
              <a:rPr lang="en-US" altLang="zh-TW" sz="3200" dirty="0">
                <a:latin typeface="Arial Unicode MS" pitchFamily="34" charset="-120"/>
                <a:ea typeface="Arial Unicode MS" pitchFamily="34" charset="-120"/>
                <a:cs typeface="Arial Unicode MS" pitchFamily="34" charset="-120"/>
                <a:sym typeface="Dosis"/>
              </a:rPr>
              <a:t>Response</a:t>
            </a:r>
            <a:r>
              <a:rPr lang="zh-TW" altLang="en-US" sz="3200" dirty="0">
                <a:latin typeface="Arial Unicode MS" pitchFamily="34" charset="-120"/>
                <a:ea typeface="Arial Unicode MS" pitchFamily="34" charset="-120"/>
                <a:cs typeface="Arial Unicode MS" pitchFamily="34" charset="-120"/>
                <a:sym typeface="Dosis"/>
              </a:rPr>
              <a:t> </a:t>
            </a:r>
            <a:r>
              <a:rPr lang="zh-TW" altLang="en-US" sz="3200" dirty="0" smtClean="0">
                <a:latin typeface="Arial Unicode MS" pitchFamily="34" charset="-120"/>
                <a:ea typeface="Arial Unicode MS" pitchFamily="34" charset="-120"/>
                <a:cs typeface="Arial Unicode MS" pitchFamily="34" charset="-120"/>
                <a:sym typeface="Dosis"/>
              </a:rPr>
              <a:t>的原始碼資料以取得目標資訊</a:t>
            </a:r>
            <a:endParaRPr lang="en-US" altLang="zh-TW" sz="3200" dirty="0" smtClean="0">
              <a:latin typeface="Arial Unicode MS" pitchFamily="34" charset="-120"/>
              <a:ea typeface="Arial Unicode MS" pitchFamily="34" charset="-120"/>
              <a:cs typeface="Arial Unicode MS" pitchFamily="34" charset="-120"/>
              <a:sym typeface="Dosis"/>
            </a:endParaRPr>
          </a:p>
          <a:p>
            <a:pPr marL="1066785" lvl="1"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透過開發者工具，觀察目標資訊的位置</a:t>
            </a:r>
            <a:endParaRPr lang="en" altLang="zh-TW" sz="3200" dirty="0">
              <a:latin typeface="Arial Unicode MS" pitchFamily="34" charset="-120"/>
              <a:ea typeface="Arial Unicode MS" pitchFamily="34" charset="-120"/>
              <a:cs typeface="Arial Unicode MS" pitchFamily="34" charset="-120"/>
              <a:sym typeface="Dosis"/>
            </a:endParaRPr>
          </a:p>
          <a:p>
            <a:pPr marL="1066785" lvl="1"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用套件去解析</a:t>
            </a:r>
            <a:r>
              <a:rPr lang="en-US" altLang="zh-TW" sz="3200" dirty="0" smtClean="0">
                <a:latin typeface="Arial Unicode MS" pitchFamily="34" charset="-120"/>
                <a:ea typeface="Arial Unicode MS" pitchFamily="34" charset="-120"/>
                <a:cs typeface="Arial Unicode MS" pitchFamily="34" charset="-120"/>
                <a:sym typeface="Dosis"/>
              </a:rPr>
              <a:t>HTML</a:t>
            </a:r>
          </a:p>
        </p:txBody>
      </p:sp>
    </p:spTree>
    <p:extLst>
      <p:ext uri="{BB962C8B-B14F-4D97-AF65-F5344CB8AC3E}">
        <p14:creationId xmlns:p14="http://schemas.microsoft.com/office/powerpoint/2010/main" val="2182378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91034" y="287004"/>
            <a:ext cx="9403162" cy="1143200"/>
          </a:xfrm>
          <a:prstGeom prst="rect">
            <a:avLst/>
          </a:prstGeom>
        </p:spPr>
        <p:txBody>
          <a:bodyPr lIns="121897" tIns="121897" rIns="121897" bIns="121897" anchor="b" anchorCtr="0">
            <a:noAutofit/>
          </a:bodyPr>
          <a:lstStyle/>
          <a:p>
            <a:pPr lvl="0"/>
            <a:r>
              <a:rPr lang="en-US" altLang="zh-TW" sz="4800" dirty="0" smtClean="0"/>
              <a:t>Online regex tester </a:t>
            </a:r>
            <a:r>
              <a:rPr lang="en-US" altLang="zh-TW" sz="4800" smtClean="0"/>
              <a:t>and debugger</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30</a:t>
            </a:fld>
            <a:endParaRPr lang="zh-TW" altLang="en-US"/>
          </a:p>
        </p:txBody>
      </p:sp>
      <p:sp>
        <p:nvSpPr>
          <p:cNvPr id="522" name="Shape 522"/>
          <p:cNvSpPr txBox="1"/>
          <p:nvPr/>
        </p:nvSpPr>
        <p:spPr>
          <a:xfrm>
            <a:off x="997234" y="1600201"/>
            <a:ext cx="9851580" cy="4985327"/>
          </a:xfrm>
          <a:prstGeom prst="rect">
            <a:avLst/>
          </a:prstGeom>
          <a:noFill/>
          <a:ln>
            <a:noFill/>
          </a:ln>
        </p:spPr>
        <p:txBody>
          <a:bodyPr lIns="121897" tIns="121897" rIns="121897" bIns="121897" anchor="t" anchorCtr="0">
            <a:noAutofit/>
          </a:bodyPr>
          <a:lstStyle/>
          <a:p>
            <a:pPr marL="457189" lvl="2" indent="-457189">
              <a:buFont typeface="Arial" charset="0"/>
              <a:buChar char="•"/>
            </a:pPr>
            <a:r>
              <a:rPr lang="en-US" altLang="zh-TW" sz="3200" dirty="0">
                <a:latin typeface="Arial Unicode MS" pitchFamily="34" charset="-120"/>
                <a:ea typeface="Arial Unicode MS" pitchFamily="34" charset="-120"/>
                <a:cs typeface="Arial Unicode MS" pitchFamily="34" charset="-120"/>
                <a:sym typeface="Dosis"/>
              </a:rPr>
              <a:t>https://regex101.com</a:t>
            </a: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9280" y="2412460"/>
            <a:ext cx="6332647" cy="4173068"/>
          </a:xfrm>
          <a:prstGeom prst="rect">
            <a:avLst/>
          </a:prstGeom>
        </p:spPr>
      </p:pic>
    </p:spTree>
    <p:extLst>
      <p:ext uri="{BB962C8B-B14F-4D97-AF65-F5344CB8AC3E}">
        <p14:creationId xmlns:p14="http://schemas.microsoft.com/office/powerpoint/2010/main" val="13269544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lIns="91438" tIns="45719" rIns="91438"/>
          <a:lstStyle/>
          <a:p>
            <a:r>
              <a:rPr lang="en-US" altLang="zh-TW" sz="7200" dirty="0" err="1"/>
              <a:t>XPath</a:t>
            </a:r>
            <a:endParaRPr lang="zh-TW" altLang="en-US" dirty="0"/>
          </a:p>
        </p:txBody>
      </p:sp>
      <p:sp>
        <p:nvSpPr>
          <p:cNvPr id="3" name="副標題 2"/>
          <p:cNvSpPr>
            <a:spLocks noGrp="1"/>
          </p:cNvSpPr>
          <p:nvPr>
            <p:ph type="subTitle" idx="1"/>
          </p:nvPr>
        </p:nvSpPr>
        <p:spPr/>
        <p:txBody>
          <a:bodyPr lIns="91438" tIns="45719" rIns="91438" bIns="45719">
            <a:normAutofit/>
          </a:bodyPr>
          <a:lstStyle/>
          <a:p>
            <a:endParaRPr lang="zh-TW" altLang="en-US" sz="2800"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31</a:t>
            </a:fld>
            <a:endParaRPr lang="zh-TW" altLang="en-US"/>
          </a:p>
        </p:txBody>
      </p:sp>
    </p:spTree>
    <p:extLst>
      <p:ext uri="{BB962C8B-B14F-4D97-AF65-F5344CB8AC3E}">
        <p14:creationId xmlns:p14="http://schemas.microsoft.com/office/powerpoint/2010/main" val="40908854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XPath</a:t>
            </a:r>
            <a:endParaRPr lang="en" sz="4800"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32</a:t>
            </a:fld>
            <a:endParaRPr lang="zh-TW" altLang="en-US"/>
          </a:p>
        </p:txBody>
      </p:sp>
      <p:sp>
        <p:nvSpPr>
          <p:cNvPr id="9" name="Shape 522"/>
          <p:cNvSpPr txBox="1"/>
          <p:nvPr/>
        </p:nvSpPr>
        <p:spPr>
          <a:xfrm>
            <a:off x="997233" y="1600202"/>
            <a:ext cx="9634604" cy="4533919"/>
          </a:xfrm>
          <a:prstGeom prst="rect">
            <a:avLst/>
          </a:prstGeom>
          <a:noFill/>
          <a:ln>
            <a:noFill/>
          </a:ln>
        </p:spPr>
        <p:txBody>
          <a:bodyPr lIns="121897" tIns="121897" rIns="121897" bIns="121897" anchor="t" anchorCtr="0">
            <a:noAutofit/>
          </a:bodyPr>
          <a:lstStyle/>
          <a:p>
            <a:pPr marL="457189" indent="-457189">
              <a:buFont typeface="Arial" charset="0"/>
              <a:buChar char="•"/>
            </a:pPr>
            <a:r>
              <a:rPr lang="zh-TW" altLang="en-US" sz="2500" dirty="0">
                <a:latin typeface="Arial Unicode MS" pitchFamily="34" charset="-120"/>
                <a:ea typeface="Arial Unicode MS" pitchFamily="34" charset="-120"/>
                <a:cs typeface="Arial Unicode MS" pitchFamily="34" charset="-120"/>
              </a:rPr>
              <a:t>為</a:t>
            </a:r>
            <a:r>
              <a:rPr lang="en-US" altLang="zh-TW" sz="2500" dirty="0">
                <a:latin typeface="Arial Unicode MS" pitchFamily="34" charset="-120"/>
                <a:ea typeface="Arial Unicode MS" pitchFamily="34" charset="-120"/>
                <a:cs typeface="Arial Unicode MS" pitchFamily="34" charset="-120"/>
                <a:hlinkClick r:id="rId3" tooltip="XML"/>
              </a:rPr>
              <a:t>XML</a:t>
            </a:r>
            <a:r>
              <a:rPr lang="zh-TW" altLang="en-US" sz="2500" dirty="0">
                <a:latin typeface="Arial Unicode MS" pitchFamily="34" charset="-120"/>
                <a:ea typeface="Arial Unicode MS" pitchFamily="34" charset="-120"/>
                <a:cs typeface="Arial Unicode MS" pitchFamily="34" charset="-120"/>
              </a:rPr>
              <a:t>路徑語言（</a:t>
            </a:r>
            <a:r>
              <a:rPr lang="en-US" altLang="zh-TW" sz="2500" dirty="0">
                <a:latin typeface="Arial Unicode MS" pitchFamily="34" charset="-120"/>
                <a:ea typeface="Arial Unicode MS" pitchFamily="34" charset="-120"/>
                <a:cs typeface="Arial Unicode MS" pitchFamily="34" charset="-120"/>
              </a:rPr>
              <a:t>XML Path </a:t>
            </a:r>
            <a:r>
              <a:rPr lang="en-US" altLang="zh-TW" sz="2500" dirty="0" smtClean="0">
                <a:latin typeface="Arial Unicode MS" pitchFamily="34" charset="-120"/>
                <a:ea typeface="Arial Unicode MS" pitchFamily="34" charset="-120"/>
                <a:cs typeface="Arial Unicode MS" pitchFamily="34" charset="-120"/>
              </a:rPr>
              <a:t>Language</a:t>
            </a:r>
            <a:r>
              <a:rPr lang="zh-TW" altLang="en-US" sz="2500" dirty="0" smtClean="0">
                <a:latin typeface="Arial Unicode MS" pitchFamily="34" charset="-120"/>
                <a:ea typeface="Arial Unicode MS" pitchFamily="34" charset="-120"/>
                <a:cs typeface="Arial Unicode MS" pitchFamily="34" charset="-120"/>
              </a:rPr>
              <a:t>）它</a:t>
            </a:r>
            <a:r>
              <a:rPr lang="zh-TW" altLang="en-US" sz="2500" dirty="0">
                <a:latin typeface="Arial Unicode MS" pitchFamily="34" charset="-120"/>
                <a:ea typeface="Arial Unicode MS" pitchFamily="34" charset="-120"/>
                <a:cs typeface="Arial Unicode MS" pitchFamily="34" charset="-120"/>
              </a:rPr>
              <a:t>是一種用來確定</a:t>
            </a:r>
            <a:r>
              <a:rPr lang="en-US" altLang="zh-TW" sz="2500" dirty="0">
                <a:latin typeface="Arial Unicode MS" pitchFamily="34" charset="-120"/>
                <a:ea typeface="Arial Unicode MS" pitchFamily="34" charset="-120"/>
                <a:cs typeface="Arial Unicode MS" pitchFamily="34" charset="-120"/>
              </a:rPr>
              <a:t>XML</a:t>
            </a:r>
            <a:r>
              <a:rPr lang="zh-TW" altLang="en-US" sz="2500" dirty="0">
                <a:latin typeface="Arial Unicode MS" pitchFamily="34" charset="-120"/>
                <a:ea typeface="Arial Unicode MS" pitchFamily="34" charset="-120"/>
                <a:cs typeface="Arial Unicode MS" pitchFamily="34" charset="-120"/>
              </a:rPr>
              <a:t>文檔中某部分位置的語言。</a:t>
            </a:r>
          </a:p>
          <a:p>
            <a:pPr marL="457189" indent="-457189">
              <a:buFont typeface="Arial" charset="0"/>
              <a:buChar char="•"/>
            </a:pPr>
            <a:r>
              <a:rPr lang="zh-TW" altLang="en-US" sz="2500" dirty="0">
                <a:latin typeface="Arial Unicode MS" pitchFamily="34" charset="-120"/>
                <a:ea typeface="Arial Unicode MS" pitchFamily="34" charset="-120"/>
                <a:cs typeface="Arial Unicode MS" pitchFamily="34" charset="-120"/>
              </a:rPr>
              <a:t>基於</a:t>
            </a:r>
            <a:r>
              <a:rPr lang="en-US" altLang="zh-TW" sz="2500" dirty="0">
                <a:latin typeface="Arial Unicode MS" pitchFamily="34" charset="-120"/>
                <a:ea typeface="Arial Unicode MS" pitchFamily="34" charset="-120"/>
                <a:cs typeface="Arial Unicode MS" pitchFamily="34" charset="-120"/>
              </a:rPr>
              <a:t>XML</a:t>
            </a:r>
            <a:r>
              <a:rPr lang="zh-TW" altLang="en-US" sz="2500" dirty="0">
                <a:latin typeface="Arial Unicode MS" pitchFamily="34" charset="-120"/>
                <a:ea typeface="Arial Unicode MS" pitchFamily="34" charset="-120"/>
                <a:cs typeface="Arial Unicode MS" pitchFamily="34" charset="-120"/>
              </a:rPr>
              <a:t>的樹狀結構，提供在資料結構樹中找尋節點的能力。被開發者採用來當作小型查詢語言。</a:t>
            </a:r>
          </a:p>
          <a:p>
            <a:pPr marL="457189" indent="-457189">
              <a:buFont typeface="Arial" charset="0"/>
              <a:buChar char="•"/>
            </a:pPr>
            <a:r>
              <a:rPr lang="en-US" altLang="zh-TW" sz="2500" dirty="0">
                <a:latin typeface="Arial Unicode MS" pitchFamily="34" charset="-120"/>
                <a:ea typeface="Arial Unicode MS" pitchFamily="34" charset="-120"/>
                <a:cs typeface="Arial Unicode MS" pitchFamily="34" charset="-120"/>
              </a:rPr>
              <a:t>Example:</a:t>
            </a:r>
            <a:endParaRPr lang="zh-TW" altLang="en-US" sz="2500" dirty="0">
              <a:latin typeface="Arial Unicode MS" pitchFamily="34" charset="-120"/>
              <a:ea typeface="Arial Unicode MS" pitchFamily="34" charset="-120"/>
              <a:cs typeface="Arial Unicode MS" pitchFamily="34" charset="-120"/>
            </a:endParaRPr>
          </a:p>
          <a:p>
            <a:pPr marL="457189" indent="-457189">
              <a:buFont typeface="Arial" charset="0"/>
              <a:buChar char="•"/>
            </a:pPr>
            <a:endParaRPr lang="zh-TW" altLang="en-US" sz="2500" dirty="0">
              <a:latin typeface="Arial Unicode MS" pitchFamily="34" charset="-120"/>
              <a:ea typeface="Arial Unicode MS" pitchFamily="34" charset="-120"/>
              <a:cs typeface="Arial Unicode MS" pitchFamily="34" charset="-120"/>
            </a:endParaRPr>
          </a:p>
          <a:p>
            <a:pPr marL="457189" indent="-457189">
              <a:buFont typeface="Arial" charset="0"/>
              <a:buChar char="•"/>
            </a:pPr>
            <a:endParaRPr lang="zh-TW" altLang="en-US" sz="2500" dirty="0">
              <a:latin typeface="Arial Unicode MS" pitchFamily="34" charset="-120"/>
              <a:ea typeface="Arial Unicode MS" pitchFamily="34" charset="-120"/>
              <a:cs typeface="Arial Unicode MS" pitchFamily="34" charset="-120"/>
            </a:endParaRPr>
          </a:p>
          <a:p>
            <a:pPr marL="457189" indent="-457189">
              <a:buFont typeface="Arial" charset="0"/>
              <a:buChar char="•"/>
            </a:pPr>
            <a:endParaRPr lang="zh-TW" altLang="en-US" sz="2500" dirty="0">
              <a:latin typeface="Arial Unicode MS" pitchFamily="34" charset="-120"/>
              <a:ea typeface="Arial Unicode MS" pitchFamily="34" charset="-120"/>
              <a:cs typeface="Arial Unicode MS" pitchFamily="34" charset="-120"/>
            </a:endParaRPr>
          </a:p>
          <a:p>
            <a:r>
              <a:rPr lang="zh-TW" altLang="en-US" sz="2500" dirty="0">
                <a:latin typeface="Arial Unicode MS" pitchFamily="34" charset="-120"/>
                <a:ea typeface="Arial Unicode MS" pitchFamily="34" charset="-120"/>
                <a:cs typeface="Arial Unicode MS" pitchFamily="34" charset="-120"/>
              </a:rPr>
              <a:t>		</a:t>
            </a:r>
            <a:endParaRPr lang="en-US" altLang="zh-TW" sz="2500" dirty="0" smtClean="0">
              <a:latin typeface="Arial Unicode MS" pitchFamily="34" charset="-120"/>
              <a:ea typeface="Arial Unicode MS" pitchFamily="34" charset="-120"/>
              <a:cs typeface="Arial Unicode MS" pitchFamily="34" charset="-120"/>
            </a:endParaRPr>
          </a:p>
          <a:p>
            <a:r>
              <a:rPr lang="en-US" altLang="zh-TW" sz="2500" dirty="0">
                <a:latin typeface="Arial Unicode MS" pitchFamily="34" charset="-120"/>
                <a:ea typeface="Arial Unicode MS" pitchFamily="34" charset="-120"/>
                <a:cs typeface="Arial Unicode MS" pitchFamily="34" charset="-120"/>
              </a:rPr>
              <a:t>	</a:t>
            </a:r>
            <a:r>
              <a:rPr lang="en-US" altLang="zh-TW" sz="2500" dirty="0" smtClean="0">
                <a:latin typeface="Arial Unicode MS" pitchFamily="34" charset="-120"/>
                <a:ea typeface="Arial Unicode MS" pitchFamily="34" charset="-120"/>
                <a:cs typeface="Arial Unicode MS" pitchFamily="34" charset="-120"/>
              </a:rPr>
              <a:t>	</a:t>
            </a:r>
            <a:r>
              <a:rPr lang="pt-BR" altLang="zh-TW" sz="2500" dirty="0" smtClean="0">
                <a:latin typeface="Arial Unicode MS" pitchFamily="34" charset="-120"/>
                <a:ea typeface="Arial Unicode MS" pitchFamily="34" charset="-120"/>
                <a:cs typeface="Arial Unicode MS" pitchFamily="34" charset="-120"/>
              </a:rPr>
              <a:t>//*[@</a:t>
            </a:r>
            <a:r>
              <a:rPr lang="pt-BR" altLang="zh-TW" sz="2500" dirty="0">
                <a:latin typeface="Arial Unicode MS" pitchFamily="34" charset="-120"/>
                <a:ea typeface="Arial Unicode MS" pitchFamily="34" charset="-120"/>
                <a:cs typeface="Arial Unicode MS" pitchFamily="34" charset="-120"/>
              </a:rPr>
              <a:t>id="id2"]/p[2]</a:t>
            </a:r>
            <a:endParaRPr lang="zh-TW" altLang="en-US" sz="2500" dirty="0">
              <a:latin typeface="Arial Unicode MS" pitchFamily="34" charset="-120"/>
              <a:ea typeface="Arial Unicode MS" pitchFamily="34" charset="-120"/>
              <a:cs typeface="Arial Unicode MS" pitchFamily="34" charset="-120"/>
            </a:endParaRPr>
          </a:p>
          <a:p>
            <a:pPr marL="457189" indent="-457189">
              <a:buFont typeface="Arial" charset="0"/>
              <a:buChar char="•"/>
            </a:pPr>
            <a:endParaRPr lang="zh-TW" altLang="en-US" sz="2500" dirty="0">
              <a:latin typeface="Arial Unicode MS" pitchFamily="34" charset="-120"/>
              <a:ea typeface="Arial Unicode MS" pitchFamily="34" charset="-120"/>
              <a:cs typeface="Arial Unicode MS" pitchFamily="34" charset="-120"/>
              <a:sym typeface="Dosis"/>
            </a:endParaRPr>
          </a:p>
        </p:txBody>
      </p:sp>
      <p:sp>
        <p:nvSpPr>
          <p:cNvPr id="3" name="文字方塊 2"/>
          <p:cNvSpPr txBox="1"/>
          <p:nvPr/>
        </p:nvSpPr>
        <p:spPr>
          <a:xfrm>
            <a:off x="7255272" y="6134121"/>
            <a:ext cx="3113988" cy="400105"/>
          </a:xfrm>
          <a:prstGeom prst="rect">
            <a:avLst/>
          </a:prstGeom>
          <a:noFill/>
        </p:spPr>
        <p:txBody>
          <a:bodyPr wrap="none" lIns="121917" tIns="60958" rIns="121917" bIns="60958" rtlCol="0">
            <a:spAutoFit/>
          </a:bodyPr>
          <a:lstStyle/>
          <a:p>
            <a:r>
              <a:rPr kumimoji="1" lang="en-US" altLang="zh-TW" dirty="0">
                <a:hlinkClick r:id="rId4"/>
              </a:rPr>
              <a:t>https://</a:t>
            </a:r>
            <a:r>
              <a:rPr kumimoji="1" lang="en-US" altLang="zh-TW" dirty="0" err="1">
                <a:hlinkClick r:id="rId4"/>
              </a:rPr>
              <a:t>zh.wikipedia.org</a:t>
            </a:r>
            <a:r>
              <a:rPr kumimoji="1" lang="en-US" altLang="zh-TW" dirty="0">
                <a:hlinkClick r:id="rId4"/>
              </a:rPr>
              <a:t>/wiki/</a:t>
            </a:r>
            <a:r>
              <a:rPr kumimoji="1" lang="en-US" altLang="zh-TW" dirty="0" err="1">
                <a:hlinkClick r:id="rId4"/>
              </a:rPr>
              <a:t>XPath</a:t>
            </a:r>
            <a:endParaRPr kumimoji="1" lang="zh-TW" altLang="en-US" dirty="0"/>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628" y="3701221"/>
            <a:ext cx="6380805" cy="1408178"/>
          </a:xfrm>
          <a:prstGeom prst="rect">
            <a:avLst/>
          </a:prstGeom>
        </p:spPr>
      </p:pic>
    </p:spTree>
    <p:extLst>
      <p:ext uri="{BB962C8B-B14F-4D97-AF65-F5344CB8AC3E}">
        <p14:creationId xmlns:p14="http://schemas.microsoft.com/office/powerpoint/2010/main" val="1310246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XPath</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33</a:t>
            </a:fld>
            <a:endParaRPr lang="zh-TW" altLang="en-US"/>
          </a:p>
        </p:txBody>
      </p:sp>
      <p:sp>
        <p:nvSpPr>
          <p:cNvPr id="9" name="Shape 522"/>
          <p:cNvSpPr txBox="1"/>
          <p:nvPr/>
        </p:nvSpPr>
        <p:spPr>
          <a:xfrm>
            <a:off x="997233" y="1600201"/>
            <a:ext cx="9634604" cy="4985327"/>
          </a:xfrm>
          <a:prstGeom prst="rect">
            <a:avLst/>
          </a:prstGeom>
          <a:noFill/>
          <a:ln>
            <a:noFill/>
          </a:ln>
        </p:spPr>
        <p:txBody>
          <a:bodyPr lIns="121897" tIns="121897" rIns="121897" bIns="121897" anchor="t" anchorCtr="0">
            <a:noAutofit/>
          </a:bodyPr>
          <a:lstStyle/>
          <a:p>
            <a:endParaRPr lang="zh-TW" altLang="en-US" sz="3200" b="1" dirty="0">
              <a:solidFill>
                <a:srgbClr val="3D4965"/>
              </a:solidFill>
              <a:latin typeface="Dosis"/>
              <a:ea typeface="Dosis"/>
              <a:cs typeface="Dosis"/>
            </a:endParaRPr>
          </a:p>
          <a:p>
            <a:pPr marL="457189" indent="-457189">
              <a:buFont typeface="Arial" charset="0"/>
              <a:buChar char="•"/>
            </a:pPr>
            <a:endParaRPr lang="zh-TW" altLang="en-US" sz="3200" b="1" dirty="0">
              <a:solidFill>
                <a:srgbClr val="3D4965"/>
              </a:solidFill>
              <a:latin typeface="Dosis"/>
              <a:ea typeface="Dosis"/>
              <a:cs typeface="Dosis"/>
              <a:sym typeface="Dosis"/>
            </a:endParaRPr>
          </a:p>
        </p:txBody>
      </p:sp>
      <p:pic>
        <p:nvPicPr>
          <p:cNvPr id="3" name="圖片 2"/>
          <p:cNvPicPr>
            <a:picLocks noChangeAspect="1"/>
          </p:cNvPicPr>
          <p:nvPr/>
        </p:nvPicPr>
        <p:blipFill>
          <a:blip r:embed="rId3"/>
          <a:stretch>
            <a:fillRect/>
          </a:stretch>
        </p:blipFill>
        <p:spPr>
          <a:xfrm>
            <a:off x="1101437" y="1537681"/>
            <a:ext cx="9153823" cy="5049769"/>
          </a:xfrm>
          <a:prstGeom prst="rect">
            <a:avLst/>
          </a:prstGeom>
        </p:spPr>
      </p:pic>
    </p:spTree>
    <p:extLst>
      <p:ext uri="{BB962C8B-B14F-4D97-AF65-F5344CB8AC3E}">
        <p14:creationId xmlns:p14="http://schemas.microsoft.com/office/powerpoint/2010/main" val="3947011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err="1"/>
              <a:t>Xpath</a:t>
            </a:r>
            <a:r>
              <a:rPr lang="zh-TW" altLang="en-US" sz="4800" dirty="0"/>
              <a:t> </a:t>
            </a:r>
            <a:r>
              <a:rPr lang="en-US" altLang="zh-TW" sz="4800" dirty="0"/>
              <a:t>example</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34</a:t>
            </a:fld>
            <a:endParaRPr lang="zh-TW" altLang="en-US"/>
          </a:p>
        </p:txBody>
      </p:sp>
      <p:pic>
        <p:nvPicPr>
          <p:cNvPr id="2" name="圖片 1"/>
          <p:cNvPicPr>
            <a:picLocks noChangeAspect="1"/>
          </p:cNvPicPr>
          <p:nvPr/>
        </p:nvPicPr>
        <p:blipFill>
          <a:blip r:embed="rId3"/>
          <a:stretch>
            <a:fillRect/>
          </a:stretch>
        </p:blipFill>
        <p:spPr>
          <a:xfrm>
            <a:off x="577500" y="1549725"/>
            <a:ext cx="11176000" cy="3175000"/>
          </a:xfrm>
          <a:prstGeom prst="rect">
            <a:avLst/>
          </a:prstGeom>
        </p:spPr>
      </p:pic>
      <p:sp>
        <p:nvSpPr>
          <p:cNvPr id="4" name="矩形 3"/>
          <p:cNvSpPr/>
          <p:nvPr/>
        </p:nvSpPr>
        <p:spPr>
          <a:xfrm>
            <a:off x="8787319" y="5539230"/>
            <a:ext cx="3404681" cy="81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dirty="0" smtClean="0"/>
              <a:t>Python3</a:t>
            </a:r>
          </a:p>
          <a:p>
            <a:pPr algn="ctr"/>
            <a:r>
              <a:rPr kumimoji="1" lang="en-US" altLang="zh-TW" sz="3200" dirty="0" smtClean="0"/>
              <a:t>print(</a:t>
            </a:r>
            <a:r>
              <a:rPr kumimoji="1" lang="en-US" altLang="zh-TW" sz="3200" dirty="0" err="1" smtClean="0"/>
              <a:t>p_text</a:t>
            </a:r>
            <a:r>
              <a:rPr kumimoji="1" lang="en-US" altLang="zh-TW" sz="3200" dirty="0" smtClean="0"/>
              <a:t>[0])</a:t>
            </a:r>
            <a:endParaRPr kumimoji="1" lang="zh-TW" altLang="en-US" sz="3200" dirty="0"/>
          </a:p>
        </p:txBody>
      </p:sp>
    </p:spTree>
    <p:extLst>
      <p:ext uri="{BB962C8B-B14F-4D97-AF65-F5344CB8AC3E}">
        <p14:creationId xmlns:p14="http://schemas.microsoft.com/office/powerpoint/2010/main" val="18847717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lIns="91438" tIns="45719" rIns="91438"/>
          <a:lstStyle/>
          <a:p>
            <a:r>
              <a:rPr lang="en-US" altLang="zh-TW" sz="7200" dirty="0" smtClean="0"/>
              <a:t>Selenium</a:t>
            </a:r>
            <a:endParaRPr lang="zh-TW" altLang="en-US" dirty="0"/>
          </a:p>
        </p:txBody>
      </p:sp>
      <p:sp>
        <p:nvSpPr>
          <p:cNvPr id="3" name="副標題 2"/>
          <p:cNvSpPr>
            <a:spLocks noGrp="1"/>
          </p:cNvSpPr>
          <p:nvPr>
            <p:ph type="subTitle" idx="1"/>
          </p:nvPr>
        </p:nvSpPr>
        <p:spPr/>
        <p:txBody>
          <a:bodyPr lIns="91438" tIns="45719" rIns="91438" bIns="45719">
            <a:normAutofit/>
          </a:bodyPr>
          <a:lstStyle/>
          <a:p>
            <a:endParaRPr lang="zh-TW" altLang="en-US" sz="2800" dirty="0"/>
          </a:p>
        </p:txBody>
      </p:sp>
      <p:sp>
        <p:nvSpPr>
          <p:cNvPr id="5" name="投影片編號版面配置區 4"/>
          <p:cNvSpPr>
            <a:spLocks noGrp="1"/>
          </p:cNvSpPr>
          <p:nvPr>
            <p:ph type="sldNum" sz="quarter" idx="12"/>
          </p:nvPr>
        </p:nvSpPr>
        <p:spPr/>
        <p:txBody>
          <a:bodyPr/>
          <a:lstStyle/>
          <a:p>
            <a:fld id="{5DC68570-3B06-46CF-99E6-EFB19A23E909}" type="slidenum">
              <a:rPr lang="zh-TW" altLang="en-US" smtClean="0"/>
              <a:t>35</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796" y="3409274"/>
            <a:ext cx="4948407" cy="3138704"/>
          </a:xfrm>
          <a:prstGeom prst="rect">
            <a:avLst/>
          </a:prstGeom>
        </p:spPr>
      </p:pic>
    </p:spTree>
    <p:extLst>
      <p:ext uri="{BB962C8B-B14F-4D97-AF65-F5344CB8AC3E}">
        <p14:creationId xmlns:p14="http://schemas.microsoft.com/office/powerpoint/2010/main" val="30858709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Selenium</a:t>
            </a:r>
            <a:endParaRPr lang="en" sz="4800"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36</a:t>
            </a:fld>
            <a:endParaRPr lang="zh-TW" altLang="en-US"/>
          </a:p>
        </p:txBody>
      </p:sp>
      <p:sp>
        <p:nvSpPr>
          <p:cNvPr id="522" name="Shape 522"/>
          <p:cNvSpPr txBox="1"/>
          <p:nvPr/>
        </p:nvSpPr>
        <p:spPr>
          <a:xfrm>
            <a:off x="997233" y="1600201"/>
            <a:ext cx="9634604" cy="4985327"/>
          </a:xfrm>
          <a:prstGeom prst="rect">
            <a:avLst/>
          </a:prstGeom>
          <a:noFill/>
          <a:ln>
            <a:noFill/>
          </a:ln>
        </p:spPr>
        <p:txBody>
          <a:bodyPr lIns="121897" tIns="121897" rIns="121897" bIns="121897" anchor="t" anchorCtr="0">
            <a:noAutofit/>
          </a:bodyPr>
          <a:lstStyle/>
          <a:p>
            <a:pPr marL="457200" lvl="2" indent="-457200">
              <a:buFont typeface="Arial" charset="0"/>
              <a:buChar char="•"/>
            </a:pPr>
            <a:r>
              <a:rPr lang="zh-TW" altLang="en-US" sz="3500" dirty="0" smtClean="0">
                <a:latin typeface="Arial Unicode MS" pitchFamily="34" charset="-120"/>
                <a:ea typeface="Arial Unicode MS" pitchFamily="34" charset="-120"/>
                <a:cs typeface="Arial Unicode MS" pitchFamily="34" charset="-120"/>
                <a:sym typeface="Dosis"/>
              </a:rPr>
              <a:t>介紹</a:t>
            </a:r>
          </a:p>
          <a:p>
            <a:pPr marL="0" lvl="2"/>
            <a:r>
              <a:rPr lang="zh-TW" altLang="en-US" sz="2800" dirty="0" smtClean="0">
                <a:latin typeface="Arial Unicode MS" charset="0"/>
                <a:ea typeface="Arial Unicode MS" charset="0"/>
                <a:cs typeface="Arial Unicode MS" charset="0"/>
              </a:rPr>
              <a:t>	瀏覽器</a:t>
            </a:r>
            <a:r>
              <a:rPr lang="zh-TW" altLang="en-US" sz="2800" dirty="0">
                <a:latin typeface="Arial Unicode MS" charset="0"/>
                <a:ea typeface="Arial Unicode MS" charset="0"/>
                <a:cs typeface="Arial Unicode MS" charset="0"/>
              </a:rPr>
              <a:t>自動化（</a:t>
            </a:r>
            <a:r>
              <a:rPr lang="en-US" altLang="zh-TW" sz="2800" dirty="0">
                <a:latin typeface="Arial Unicode MS" charset="0"/>
                <a:ea typeface="Arial Unicode MS" charset="0"/>
                <a:cs typeface="Arial Unicode MS" charset="0"/>
              </a:rPr>
              <a:t>Browser Automation</a:t>
            </a:r>
            <a:r>
              <a:rPr lang="zh-TW" altLang="en-US" sz="2800" dirty="0">
                <a:latin typeface="Arial Unicode MS" charset="0"/>
                <a:ea typeface="Arial Unicode MS" charset="0"/>
                <a:cs typeface="Arial Unicode MS" charset="0"/>
              </a:rPr>
              <a:t>）需求所設計</a:t>
            </a:r>
            <a:r>
              <a:rPr lang="zh-TW" altLang="en-US" sz="2800" dirty="0" smtClean="0">
                <a:latin typeface="Arial Unicode MS" charset="0"/>
                <a:ea typeface="Arial Unicode MS" charset="0"/>
                <a:cs typeface="Arial Unicode MS" charset="0"/>
              </a:rPr>
              <a:t>的</a:t>
            </a:r>
            <a:r>
              <a:rPr lang="en-US" altLang="zh-TW" sz="2800" dirty="0" smtClean="0">
                <a:latin typeface="Arial Unicode MS" charset="0"/>
                <a:ea typeface="Arial Unicode MS" charset="0"/>
                <a:cs typeface="Arial Unicode MS" charset="0"/>
              </a:rPr>
              <a:t>	</a:t>
            </a:r>
            <a:r>
              <a:rPr lang="zh-TW" altLang="en-US" sz="2800" dirty="0" smtClean="0">
                <a:latin typeface="Arial Unicode MS" charset="0"/>
                <a:ea typeface="Arial Unicode MS" charset="0"/>
                <a:cs typeface="Arial Unicode MS" charset="0"/>
              </a:rPr>
              <a:t>一</a:t>
            </a:r>
            <a:r>
              <a:rPr lang="zh-TW" altLang="en-US" sz="2800" dirty="0">
                <a:latin typeface="Arial Unicode MS" charset="0"/>
                <a:ea typeface="Arial Unicode MS" charset="0"/>
                <a:cs typeface="Arial Unicode MS" charset="0"/>
              </a:rPr>
              <a:t>套工具集合，讓程式可以直接驅動瀏覽器進行各</a:t>
            </a:r>
            <a:r>
              <a:rPr lang="zh-TW" altLang="en-US" sz="2800" dirty="0" smtClean="0">
                <a:latin typeface="Arial Unicode MS" charset="0"/>
                <a:ea typeface="Arial Unicode MS" charset="0"/>
                <a:cs typeface="Arial Unicode MS" charset="0"/>
              </a:rPr>
              <a:t>種</a:t>
            </a:r>
            <a:r>
              <a:rPr lang="en-US" altLang="zh-TW" sz="2800" dirty="0" smtClean="0">
                <a:latin typeface="Arial Unicode MS" charset="0"/>
                <a:ea typeface="Arial Unicode MS" charset="0"/>
                <a:cs typeface="Arial Unicode MS" charset="0"/>
              </a:rPr>
              <a:t>	</a:t>
            </a:r>
            <a:r>
              <a:rPr lang="zh-TW" altLang="en-US" sz="2800" dirty="0" smtClean="0">
                <a:latin typeface="Arial Unicode MS" charset="0"/>
                <a:ea typeface="Arial Unicode MS" charset="0"/>
                <a:cs typeface="Arial Unicode MS" charset="0"/>
              </a:rPr>
              <a:t>網</a:t>
            </a:r>
            <a:r>
              <a:rPr lang="zh-TW" altLang="en-US" sz="2800" dirty="0">
                <a:latin typeface="Arial Unicode MS" charset="0"/>
                <a:ea typeface="Arial Unicode MS" charset="0"/>
                <a:cs typeface="Arial Unicode MS" charset="0"/>
              </a:rPr>
              <a:t>站</a:t>
            </a:r>
            <a:r>
              <a:rPr lang="zh-TW" altLang="en-US" sz="2800" dirty="0" smtClean="0">
                <a:latin typeface="Arial Unicode MS" charset="0"/>
                <a:ea typeface="Arial Unicode MS" charset="0"/>
                <a:cs typeface="Arial Unicode MS" charset="0"/>
              </a:rPr>
              <a:t>操作</a:t>
            </a:r>
            <a:endParaRPr lang="en-US" altLang="zh-TW" sz="2800" dirty="0" smtClean="0">
              <a:latin typeface="Arial Unicode MS" charset="0"/>
              <a:ea typeface="Arial Unicode MS" charset="0"/>
              <a:cs typeface="Arial Unicode MS" charset="0"/>
            </a:endParaRPr>
          </a:p>
          <a:p>
            <a:pPr marL="0" lvl="2"/>
            <a:endParaRPr lang="en-US" altLang="zh-TW" sz="2800" dirty="0" smtClean="0">
              <a:latin typeface="Arial Unicode MS" charset="0"/>
              <a:ea typeface="Arial Unicode MS" charset="0"/>
              <a:cs typeface="Arial Unicode MS" charset="0"/>
              <a:sym typeface="Dosis"/>
            </a:endParaRPr>
          </a:p>
          <a:p>
            <a:r>
              <a:rPr lang="zh-TW" altLang="en-US" sz="2800" dirty="0" smtClean="0">
                <a:latin typeface="Arial Unicode MS" charset="0"/>
                <a:ea typeface="Arial Unicode MS" charset="0"/>
                <a:cs typeface="Arial Unicode MS" charset="0"/>
              </a:rPr>
              <a:t>目前已有</a:t>
            </a:r>
            <a:r>
              <a:rPr lang="zh-TW" altLang="en-US" sz="2800" dirty="0">
                <a:latin typeface="Arial Unicode MS" charset="0"/>
                <a:ea typeface="Arial Unicode MS" charset="0"/>
                <a:cs typeface="Arial Unicode MS" charset="0"/>
              </a:rPr>
              <a:t>四個主要的專案</a:t>
            </a:r>
            <a:r>
              <a:rPr lang="zh-TW" altLang="en-US" sz="2800" dirty="0" smtClean="0">
                <a:latin typeface="Arial Unicode MS" charset="0"/>
                <a:ea typeface="Arial Unicode MS" charset="0"/>
                <a:cs typeface="Arial Unicode MS" charset="0"/>
              </a:rPr>
              <a:t>發行：</a:t>
            </a:r>
            <a:endParaRPr lang="zh-TW" altLang="en-US" sz="2800" dirty="0">
              <a:latin typeface="Arial Unicode MS" charset="0"/>
              <a:ea typeface="Arial Unicode MS" charset="0"/>
              <a:cs typeface="Arial Unicode MS" charset="0"/>
            </a:endParaRPr>
          </a:p>
          <a:p>
            <a:r>
              <a:rPr lang="zh-TW" altLang="en-US" sz="2800" dirty="0">
                <a:latin typeface="Arial Unicode MS" charset="0"/>
                <a:ea typeface="Arial Unicode MS" charset="0"/>
                <a:cs typeface="Arial Unicode MS" charset="0"/>
              </a:rPr>
              <a:t>	</a:t>
            </a:r>
            <a:r>
              <a:rPr lang="en-US" altLang="zh-TW" sz="2800" dirty="0" smtClean="0">
                <a:latin typeface="Arial Unicode MS" charset="0"/>
                <a:ea typeface="Arial Unicode MS" charset="0"/>
                <a:cs typeface="Arial Unicode MS" charset="0"/>
              </a:rPr>
              <a:t>Selenium IDE</a:t>
            </a:r>
            <a:endParaRPr lang="zh-TW" altLang="en-US" sz="2800" dirty="0" smtClean="0">
              <a:latin typeface="Arial Unicode MS" charset="0"/>
              <a:ea typeface="Arial Unicode MS" charset="0"/>
              <a:cs typeface="Arial Unicode MS" charset="0"/>
            </a:endParaRPr>
          </a:p>
          <a:p>
            <a:r>
              <a:rPr lang="zh-TW" altLang="en-US" sz="2800" dirty="0">
                <a:latin typeface="Arial Unicode MS" charset="0"/>
                <a:ea typeface="Arial Unicode MS" charset="0"/>
                <a:cs typeface="Arial Unicode MS" charset="0"/>
              </a:rPr>
              <a:t>	</a:t>
            </a:r>
            <a:r>
              <a:rPr lang="en-US" altLang="zh-TW" sz="2800" dirty="0" smtClean="0">
                <a:latin typeface="Arial Unicode MS" charset="0"/>
                <a:ea typeface="Arial Unicode MS" charset="0"/>
                <a:cs typeface="Arial Unicode MS" charset="0"/>
              </a:rPr>
              <a:t>Selenium </a:t>
            </a:r>
            <a:r>
              <a:rPr lang="en-US" altLang="zh-TW" sz="2800" dirty="0">
                <a:latin typeface="Arial Unicode MS" charset="0"/>
                <a:ea typeface="Arial Unicode MS" charset="0"/>
                <a:cs typeface="Arial Unicode MS" charset="0"/>
              </a:rPr>
              <a:t>Remote </a:t>
            </a:r>
            <a:r>
              <a:rPr lang="en-US" altLang="zh-TW" sz="2800" dirty="0" smtClean="0">
                <a:latin typeface="Arial Unicode MS" charset="0"/>
                <a:ea typeface="Arial Unicode MS" charset="0"/>
                <a:cs typeface="Arial Unicode MS" charset="0"/>
              </a:rPr>
              <a:t>Control</a:t>
            </a:r>
            <a:endParaRPr lang="zh-TW" altLang="en-US" sz="2800" dirty="0" smtClean="0">
              <a:latin typeface="Arial Unicode MS" charset="0"/>
              <a:ea typeface="Arial Unicode MS" charset="0"/>
              <a:cs typeface="Arial Unicode MS" charset="0"/>
            </a:endParaRPr>
          </a:p>
          <a:p>
            <a:r>
              <a:rPr lang="zh-TW" altLang="en-US" sz="2800" dirty="0">
                <a:latin typeface="Arial Unicode MS" charset="0"/>
                <a:ea typeface="Arial Unicode MS" charset="0"/>
                <a:cs typeface="Arial Unicode MS" charset="0"/>
              </a:rPr>
              <a:t>	</a:t>
            </a:r>
            <a:r>
              <a:rPr lang="en-US" altLang="zh-TW" sz="2800" dirty="0" smtClean="0">
                <a:latin typeface="Arial Unicode MS" charset="0"/>
                <a:ea typeface="Arial Unicode MS" charset="0"/>
                <a:cs typeface="Arial Unicode MS" charset="0"/>
              </a:rPr>
              <a:t>Selenium </a:t>
            </a:r>
            <a:r>
              <a:rPr lang="en-US" altLang="zh-TW" sz="2800" dirty="0" err="1" smtClean="0">
                <a:latin typeface="Arial Unicode MS" charset="0"/>
                <a:ea typeface="Arial Unicode MS" charset="0"/>
                <a:cs typeface="Arial Unicode MS" charset="0"/>
              </a:rPr>
              <a:t>WebDriver</a:t>
            </a:r>
            <a:endParaRPr lang="zh-TW" altLang="en-US" sz="2800" dirty="0">
              <a:latin typeface="Arial Unicode MS" charset="0"/>
              <a:ea typeface="Arial Unicode MS" charset="0"/>
              <a:cs typeface="Arial Unicode MS" charset="0"/>
            </a:endParaRPr>
          </a:p>
          <a:p>
            <a:r>
              <a:rPr lang="zh-TW" altLang="en-US" sz="2800" dirty="0">
                <a:latin typeface="Arial Unicode MS" charset="0"/>
                <a:ea typeface="Arial Unicode MS" charset="0"/>
                <a:cs typeface="Arial Unicode MS" charset="0"/>
              </a:rPr>
              <a:t>	</a:t>
            </a:r>
            <a:r>
              <a:rPr lang="en-US" altLang="zh-TW" sz="2800" dirty="0" smtClean="0">
                <a:latin typeface="Arial Unicode MS" charset="0"/>
                <a:ea typeface="Arial Unicode MS" charset="0"/>
                <a:cs typeface="Arial Unicode MS" charset="0"/>
              </a:rPr>
              <a:t>Selenium </a:t>
            </a:r>
            <a:r>
              <a:rPr lang="en-US" altLang="zh-TW" sz="2800" dirty="0">
                <a:latin typeface="Arial Unicode MS" charset="0"/>
                <a:ea typeface="Arial Unicode MS" charset="0"/>
                <a:cs typeface="Arial Unicode MS" charset="0"/>
              </a:rPr>
              <a:t>Grid</a:t>
            </a:r>
          </a:p>
          <a:p>
            <a:pPr lvl="4"/>
            <a:r>
              <a:rPr lang="zh-TW" altLang="en-US" sz="3200" dirty="0">
                <a:latin typeface="Arial Unicode MS" pitchFamily="34" charset="-120"/>
                <a:ea typeface="Arial Unicode MS" pitchFamily="34" charset="-120"/>
                <a:cs typeface="Arial Unicode MS" pitchFamily="34" charset="-120"/>
                <a:sym typeface="Dosis"/>
              </a:rPr>
              <a:t>	</a:t>
            </a:r>
          </a:p>
        </p:txBody>
      </p:sp>
      <p:sp>
        <p:nvSpPr>
          <p:cNvPr id="2" name="文字方塊 1"/>
          <p:cNvSpPr txBox="1"/>
          <p:nvPr/>
        </p:nvSpPr>
        <p:spPr>
          <a:xfrm>
            <a:off x="661481" y="6439711"/>
            <a:ext cx="3868560" cy="646331"/>
          </a:xfrm>
          <a:prstGeom prst="rect">
            <a:avLst/>
          </a:prstGeom>
          <a:noFill/>
        </p:spPr>
        <p:txBody>
          <a:bodyPr wrap="none" rtlCol="0">
            <a:spAutoFit/>
          </a:bodyPr>
          <a:lstStyle/>
          <a:p>
            <a:r>
              <a:rPr kumimoji="1" lang="en-US" altLang="zh-TW" dirty="0">
                <a:hlinkClick r:id="rId3"/>
              </a:rPr>
              <a:t>http://</a:t>
            </a:r>
            <a:r>
              <a:rPr kumimoji="1" lang="en-US" altLang="zh-TW" dirty="0" smtClean="0">
                <a:hlinkClick r:id="rId3"/>
              </a:rPr>
              <a:t>selenium-python.readthedocs.io</a:t>
            </a:r>
            <a:endParaRPr kumimoji="1" lang="zh-TW" altLang="en-US" dirty="0" smtClean="0"/>
          </a:p>
          <a:p>
            <a:endParaRPr kumimoji="1" lang="zh-TW" altLang="en-US" dirty="0" smtClean="0"/>
          </a:p>
        </p:txBody>
      </p:sp>
    </p:spTree>
    <p:extLst>
      <p:ext uri="{BB962C8B-B14F-4D97-AF65-F5344CB8AC3E}">
        <p14:creationId xmlns:p14="http://schemas.microsoft.com/office/powerpoint/2010/main" val="6322304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Selenium</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37</a:t>
            </a:fld>
            <a:endParaRPr lang="zh-TW" altLang="en-US"/>
          </a:p>
        </p:txBody>
      </p:sp>
      <p:sp>
        <p:nvSpPr>
          <p:cNvPr id="522" name="Shape 522"/>
          <p:cNvSpPr txBox="1"/>
          <p:nvPr/>
        </p:nvSpPr>
        <p:spPr>
          <a:xfrm>
            <a:off x="997233" y="1600201"/>
            <a:ext cx="9634604" cy="4985327"/>
          </a:xfrm>
          <a:prstGeom prst="rect">
            <a:avLst/>
          </a:prstGeom>
          <a:noFill/>
          <a:ln>
            <a:noFill/>
          </a:ln>
        </p:spPr>
        <p:txBody>
          <a:bodyPr lIns="121897" tIns="121897" rIns="121897" bIns="121897" anchor="t" anchorCtr="0">
            <a:noAutofit/>
          </a:bodyPr>
          <a:lstStyle/>
          <a:p>
            <a:pPr marL="457189" indent="-457189">
              <a:buFont typeface="Arial" charset="0"/>
              <a:buChar char="•"/>
            </a:pPr>
            <a:r>
              <a:rPr lang="zh-TW" altLang="en-US" sz="3500" dirty="0" smtClean="0">
                <a:latin typeface="Arial Unicode MS" pitchFamily="34" charset="-120"/>
                <a:ea typeface="Arial Unicode MS" pitchFamily="34" charset="-120"/>
                <a:cs typeface="Arial Unicode MS" pitchFamily="34" charset="-120"/>
                <a:sym typeface="Dosis"/>
              </a:rPr>
              <a:t>安裝</a:t>
            </a:r>
            <a:endParaRPr lang="zh-TW" altLang="en-US" sz="3500" dirty="0">
              <a:latin typeface="Arial Unicode MS" pitchFamily="34" charset="-120"/>
              <a:ea typeface="Arial Unicode MS" pitchFamily="34" charset="-120"/>
              <a:cs typeface="Arial Unicode MS" pitchFamily="34" charset="-120"/>
              <a:sym typeface="Dosis"/>
            </a:endParaRPr>
          </a:p>
          <a:p>
            <a:pPr lvl="2"/>
            <a:r>
              <a:rPr lang="en-US" altLang="zh-TW" sz="3200" dirty="0" smtClean="0">
                <a:latin typeface="Arial Unicode MS" pitchFamily="34" charset="-120"/>
                <a:ea typeface="Arial Unicode MS" pitchFamily="34" charset="-120"/>
                <a:cs typeface="Arial Unicode MS" pitchFamily="34" charset="-120"/>
                <a:sym typeface="Dosis"/>
              </a:rPr>
              <a:t>	pip</a:t>
            </a:r>
            <a:r>
              <a:rPr lang="zh-TW" altLang="en-US" sz="3200" dirty="0" smtClean="0">
                <a:latin typeface="Arial Unicode MS" pitchFamily="34" charset="-120"/>
                <a:ea typeface="Arial Unicode MS" pitchFamily="34" charset="-120"/>
                <a:cs typeface="Arial Unicode MS" pitchFamily="34" charset="-120"/>
                <a:sym typeface="Dosis"/>
              </a:rPr>
              <a:t> </a:t>
            </a:r>
            <a:r>
              <a:rPr lang="en-US" altLang="zh-TW" sz="3200" dirty="0" smtClean="0">
                <a:latin typeface="Arial Unicode MS" pitchFamily="34" charset="-120"/>
                <a:ea typeface="Arial Unicode MS" pitchFamily="34" charset="-120"/>
                <a:cs typeface="Arial Unicode MS" pitchFamily="34" charset="-120"/>
                <a:sym typeface="Dosis"/>
              </a:rPr>
              <a:t>install</a:t>
            </a:r>
            <a:r>
              <a:rPr lang="zh-TW" altLang="en-US" sz="3200" dirty="0" smtClean="0">
                <a:latin typeface="Arial Unicode MS" pitchFamily="34" charset="-120"/>
                <a:ea typeface="Arial Unicode MS" pitchFamily="34" charset="-120"/>
                <a:cs typeface="Arial Unicode MS" pitchFamily="34" charset="-120"/>
                <a:sym typeface="Dosis"/>
              </a:rPr>
              <a:t> </a:t>
            </a:r>
            <a:r>
              <a:rPr lang="en-US" altLang="zh-TW" sz="3200" dirty="0" smtClean="0">
                <a:latin typeface="Arial Unicode MS" pitchFamily="34" charset="-120"/>
                <a:ea typeface="Arial Unicode MS" pitchFamily="34" charset="-120"/>
                <a:cs typeface="Arial Unicode MS" pitchFamily="34" charset="-120"/>
              </a:rPr>
              <a:t>selenium</a:t>
            </a:r>
          </a:p>
          <a:p>
            <a:pPr lvl="2"/>
            <a:endParaRPr lang="en-US" altLang="zh-TW" sz="3500" dirty="0" smtClean="0">
              <a:latin typeface="Arial Unicode MS" pitchFamily="34" charset="-120"/>
              <a:ea typeface="Arial Unicode MS" pitchFamily="34" charset="-120"/>
              <a:cs typeface="Arial Unicode MS" pitchFamily="34" charset="-120"/>
              <a:sym typeface="Dosis"/>
            </a:endParaRPr>
          </a:p>
          <a:p>
            <a:pPr marL="914400" lvl="4"/>
            <a:r>
              <a:rPr lang="en-US" altLang="zh-TW" sz="2800" dirty="0" smtClean="0">
                <a:latin typeface="Arial Unicode MS" pitchFamily="34" charset="-120"/>
                <a:ea typeface="Arial Unicode MS" pitchFamily="34" charset="-120"/>
                <a:cs typeface="Arial Unicode MS" pitchFamily="34" charset="-120"/>
                <a:sym typeface="Dosis"/>
              </a:rPr>
              <a:t>(</a:t>
            </a:r>
            <a:r>
              <a:rPr lang="zh-TW" altLang="en-US" sz="2800" dirty="0" smtClean="0">
                <a:latin typeface="Arial Unicode MS" pitchFamily="34" charset="-120"/>
                <a:ea typeface="Arial Unicode MS" pitchFamily="34" charset="-120"/>
                <a:cs typeface="Arial Unicode MS" pitchFamily="34" charset="-120"/>
                <a:sym typeface="Dosis"/>
              </a:rPr>
              <a:t>瀏覽器驅動</a:t>
            </a:r>
            <a:r>
              <a:rPr lang="en-US" altLang="zh-TW" sz="2800" dirty="0" smtClean="0">
                <a:latin typeface="Arial Unicode MS" pitchFamily="34" charset="-120"/>
                <a:ea typeface="Arial Unicode MS" pitchFamily="34" charset="-120"/>
                <a:cs typeface="Arial Unicode MS" pitchFamily="34" charset="-120"/>
                <a:sym typeface="Dosis"/>
              </a:rPr>
              <a:t>) </a:t>
            </a:r>
            <a:endParaRPr lang="zh-TW" altLang="en-US" sz="2800" dirty="0" smtClean="0">
              <a:latin typeface="Arial Unicode MS" pitchFamily="34" charset="-120"/>
              <a:ea typeface="Arial Unicode MS" pitchFamily="34" charset="-120"/>
              <a:cs typeface="Arial Unicode MS" pitchFamily="34" charset="-120"/>
              <a:sym typeface="Dosis"/>
            </a:endParaRPr>
          </a:p>
          <a:p>
            <a:pPr marL="914400" lvl="4"/>
            <a:endParaRPr lang="zh-TW" altLang="en-US" sz="2800" dirty="0">
              <a:latin typeface="Arial Unicode MS" pitchFamily="34" charset="-120"/>
              <a:ea typeface="Arial Unicode MS" pitchFamily="34" charset="-120"/>
              <a:cs typeface="Arial Unicode MS" pitchFamily="34" charset="-120"/>
              <a:sym typeface="Dosis"/>
            </a:endParaRPr>
          </a:p>
          <a:p>
            <a:pPr marL="914400" lvl="4"/>
            <a:endParaRPr lang="zh-TW" altLang="en-US" sz="2800" dirty="0" smtClean="0">
              <a:latin typeface="Arial Unicode MS" pitchFamily="34" charset="-120"/>
              <a:ea typeface="Arial Unicode MS" pitchFamily="34" charset="-120"/>
              <a:cs typeface="Arial Unicode MS" pitchFamily="34" charset="-120"/>
              <a:sym typeface="Dosis"/>
            </a:endParaRPr>
          </a:p>
          <a:p>
            <a:pPr marL="914400" lvl="4"/>
            <a:endParaRPr lang="zh-TW" altLang="en-US" sz="2800" dirty="0">
              <a:latin typeface="Arial Unicode MS" pitchFamily="34" charset="-120"/>
              <a:ea typeface="Arial Unicode MS" pitchFamily="34" charset="-120"/>
              <a:cs typeface="Arial Unicode MS" pitchFamily="34" charset="-120"/>
              <a:sym typeface="Dosis"/>
            </a:endParaRPr>
          </a:p>
          <a:p>
            <a:pPr marL="914400" lvl="4"/>
            <a:endParaRPr lang="zh-TW" altLang="en-US" sz="2800" dirty="0" smtClean="0">
              <a:latin typeface="Arial Unicode MS" pitchFamily="34" charset="-120"/>
              <a:ea typeface="Arial Unicode MS" pitchFamily="34" charset="-120"/>
              <a:cs typeface="Arial Unicode MS" pitchFamily="34" charset="-120"/>
              <a:sym typeface="Dosis"/>
            </a:endParaRPr>
          </a:p>
          <a:p>
            <a:pPr marL="914400" lvl="4"/>
            <a:r>
              <a:rPr lang="zh-TW" altLang="en-US" sz="2800" dirty="0" smtClean="0">
                <a:latin typeface="Arial Unicode MS" charset="0"/>
                <a:ea typeface="Arial Unicode MS" charset="0"/>
                <a:cs typeface="Arial Unicode MS" charset="0"/>
              </a:rPr>
              <a:t>將驅動文件路徑配置在環境變量即可</a:t>
            </a:r>
            <a:r>
              <a:rPr lang="en-US" altLang="zh-TW" sz="3500" dirty="0" smtClean="0">
                <a:latin typeface="Arial Unicode MS" pitchFamily="34" charset="-120"/>
                <a:ea typeface="Arial Unicode MS" pitchFamily="34" charset="-120"/>
                <a:cs typeface="Arial Unicode MS" pitchFamily="34" charset="-120"/>
                <a:sym typeface="Dosis"/>
              </a:rPr>
              <a:t>		</a:t>
            </a:r>
          </a:p>
          <a:p>
            <a:pPr marL="457189" lvl="2" indent="-457189">
              <a:buFont typeface="Arial" charset="0"/>
              <a:buChar char="•"/>
            </a:pPr>
            <a:endParaRPr lang="en-US" altLang="zh-TW" sz="3500" dirty="0" smtClean="0">
              <a:latin typeface="Arial Unicode MS" pitchFamily="34" charset="-120"/>
              <a:ea typeface="Arial Unicode MS" pitchFamily="34" charset="-120"/>
              <a:cs typeface="Arial Unicode MS" pitchFamily="34" charset="-120"/>
              <a:sym typeface="Dosis"/>
            </a:endParaRPr>
          </a:p>
          <a:p>
            <a:pPr lvl="4"/>
            <a:r>
              <a:rPr lang="zh-TW" altLang="en-US" sz="3200" dirty="0">
                <a:latin typeface="Arial Unicode MS" pitchFamily="34" charset="-120"/>
                <a:ea typeface="Arial Unicode MS" pitchFamily="34" charset="-120"/>
                <a:cs typeface="Arial Unicode MS" pitchFamily="34" charset="-120"/>
                <a:sym typeface="Dosis"/>
              </a:rPr>
              <a:t>	</a:t>
            </a:r>
          </a:p>
        </p:txBody>
      </p:sp>
      <p:graphicFrame>
        <p:nvGraphicFramePr>
          <p:cNvPr id="3" name="表格 2"/>
          <p:cNvGraphicFramePr>
            <a:graphicFrameLocks noGrp="1"/>
          </p:cNvGraphicFramePr>
          <p:nvPr>
            <p:extLst>
              <p:ext uri="{D42A27DB-BD31-4B8C-83A1-F6EECF244321}">
                <p14:modId xmlns:p14="http://schemas.microsoft.com/office/powerpoint/2010/main" val="421152521"/>
              </p:ext>
            </p:extLst>
          </p:nvPr>
        </p:nvGraphicFramePr>
        <p:xfrm>
          <a:off x="2020747" y="3941005"/>
          <a:ext cx="9399526" cy="1463040"/>
        </p:xfrm>
        <a:graphic>
          <a:graphicData uri="http://schemas.openxmlformats.org/drawingml/2006/table">
            <a:tbl>
              <a:tblPr/>
              <a:tblGrid>
                <a:gridCol w="935518">
                  <a:extLst>
                    <a:ext uri="{9D8B030D-6E8A-4147-A177-3AD203B41FA5}">
                      <a16:colId xmlns:a16="http://schemas.microsoft.com/office/drawing/2014/main" val="20000"/>
                    </a:ext>
                  </a:extLst>
                </a:gridCol>
                <a:gridCol w="8464008">
                  <a:extLst>
                    <a:ext uri="{9D8B030D-6E8A-4147-A177-3AD203B41FA5}">
                      <a16:colId xmlns:a16="http://schemas.microsoft.com/office/drawing/2014/main" val="20001"/>
                    </a:ext>
                  </a:extLst>
                </a:gridCol>
              </a:tblGrid>
              <a:tr h="0">
                <a:tc>
                  <a:txBody>
                    <a:bodyPr/>
                    <a:lstStyle/>
                    <a:p>
                      <a:r>
                        <a:rPr lang="en-US" b="1" dirty="0" smtClean="0"/>
                        <a:t>Chrome</a:t>
                      </a:r>
                      <a:endParaRPr lang="en-US" dirty="0"/>
                    </a:p>
                  </a:txBody>
                  <a:tcPr anchor="ctr">
                    <a:lnL>
                      <a:noFill/>
                    </a:lnL>
                    <a:lnR>
                      <a:noFill/>
                    </a:lnR>
                    <a:lnT>
                      <a:noFill/>
                    </a:lnT>
                    <a:lnB>
                      <a:noFill/>
                    </a:lnB>
                  </a:tcPr>
                </a:tc>
                <a:tc>
                  <a:txBody>
                    <a:bodyPr/>
                    <a:lstStyle/>
                    <a:p>
                      <a:r>
                        <a:rPr lang="en-US" u="none" strike="noStrike" dirty="0">
                          <a:solidFill>
                            <a:srgbClr val="551A8B"/>
                          </a:solidFill>
                          <a:effectLst/>
                          <a:hlinkClick r:id="rId3"/>
                        </a:rPr>
                        <a:t>https://sites.google.com/a/chromium.org/chromedriver/downloads</a:t>
                      </a:r>
                      <a:endParaRPr lang="en-US" dirty="0"/>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b="1" dirty="0" smtClean="0"/>
                        <a:t>Edge</a:t>
                      </a:r>
                      <a:endParaRPr lang="en-US" dirty="0"/>
                    </a:p>
                  </a:txBody>
                  <a:tcPr anchor="ctr">
                    <a:lnL>
                      <a:noFill/>
                    </a:lnL>
                    <a:lnR>
                      <a:noFill/>
                    </a:lnR>
                    <a:lnT>
                      <a:noFill/>
                    </a:lnT>
                    <a:lnB>
                      <a:noFill/>
                    </a:lnB>
                  </a:tcPr>
                </a:tc>
                <a:tc>
                  <a:txBody>
                    <a:bodyPr/>
                    <a:lstStyle/>
                    <a:p>
                      <a:r>
                        <a:rPr lang="en-US" u="none" strike="noStrike">
                          <a:solidFill>
                            <a:srgbClr val="551A8B"/>
                          </a:solidFill>
                          <a:effectLst/>
                          <a:hlinkClick r:id="rId4"/>
                        </a:rPr>
                        <a:t>https://developer.microsoft.com/en-us/microsoft-edge/tools/webdriver/</a:t>
                      </a:r>
                      <a:endParaRPr lang="en-US"/>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b="1" dirty="0" smtClean="0"/>
                        <a:t>Firefox</a:t>
                      </a:r>
                      <a:endParaRPr lang="en-US" dirty="0"/>
                    </a:p>
                  </a:txBody>
                  <a:tcPr anchor="ctr">
                    <a:lnL>
                      <a:noFill/>
                    </a:lnL>
                    <a:lnR>
                      <a:noFill/>
                    </a:lnR>
                    <a:lnT>
                      <a:noFill/>
                    </a:lnT>
                    <a:lnB>
                      <a:noFill/>
                    </a:lnB>
                  </a:tcPr>
                </a:tc>
                <a:tc>
                  <a:txBody>
                    <a:bodyPr/>
                    <a:lstStyle/>
                    <a:p>
                      <a:r>
                        <a:rPr lang="en-US" u="none" strike="noStrike" dirty="0">
                          <a:solidFill>
                            <a:srgbClr val="551A8B"/>
                          </a:solidFill>
                          <a:effectLst/>
                          <a:hlinkClick r:id="rId5"/>
                        </a:rPr>
                        <a:t>https://github.com/mozilla/geckodriver/releases</a:t>
                      </a:r>
                      <a:endParaRPr lang="en-US" dirty="0"/>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b="1" smtClean="0"/>
                        <a:t>Safari</a:t>
                      </a:r>
                      <a:endParaRPr lang="en-US"/>
                    </a:p>
                  </a:txBody>
                  <a:tcPr anchor="ctr">
                    <a:lnL>
                      <a:noFill/>
                    </a:lnL>
                    <a:lnR>
                      <a:noFill/>
                    </a:lnR>
                    <a:lnT>
                      <a:noFill/>
                    </a:lnT>
                    <a:lnB>
                      <a:noFill/>
                    </a:lnB>
                  </a:tcPr>
                </a:tc>
                <a:tc>
                  <a:txBody>
                    <a:bodyPr/>
                    <a:lstStyle/>
                    <a:p>
                      <a:r>
                        <a:rPr lang="en-US" u="none" strike="noStrike" dirty="0">
                          <a:solidFill>
                            <a:srgbClr val="551A8B"/>
                          </a:solidFill>
                          <a:effectLst/>
                          <a:hlinkClick r:id="rId6"/>
                        </a:rPr>
                        <a:t>https://webkit.org/blog/6900/webdriver-support-in-safari-10/</a:t>
                      </a:r>
                      <a:endParaRPr lang="en-US" dirty="0"/>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17801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Selenium</a:t>
            </a:r>
            <a:endParaRPr lang="en" sz="4800" dirty="0"/>
          </a:p>
        </p:txBody>
      </p:sp>
      <p:sp>
        <p:nvSpPr>
          <p:cNvPr id="26" name="投影片編號版面配置區 25"/>
          <p:cNvSpPr>
            <a:spLocks noGrp="1"/>
          </p:cNvSpPr>
          <p:nvPr>
            <p:ph type="sldNum" sz="quarter" idx="12"/>
          </p:nvPr>
        </p:nvSpPr>
        <p:spPr/>
        <p:txBody>
          <a:bodyPr/>
          <a:lstStyle/>
          <a:p>
            <a:fld id="{5DC68570-3B06-46CF-99E6-EFB19A23E909}" type="slidenum">
              <a:rPr lang="zh-TW" altLang="en-US" smtClean="0"/>
              <a:t>38</a:t>
            </a:fld>
            <a:endParaRPr lang="zh-TW" altLang="en-US"/>
          </a:p>
        </p:txBody>
      </p:sp>
      <p:sp>
        <p:nvSpPr>
          <p:cNvPr id="522" name="Shape 522"/>
          <p:cNvSpPr txBox="1"/>
          <p:nvPr/>
        </p:nvSpPr>
        <p:spPr>
          <a:xfrm>
            <a:off x="997233" y="1600201"/>
            <a:ext cx="9634604" cy="4985327"/>
          </a:xfrm>
          <a:prstGeom prst="rect">
            <a:avLst/>
          </a:prstGeom>
          <a:noFill/>
          <a:ln>
            <a:noFill/>
          </a:ln>
        </p:spPr>
        <p:txBody>
          <a:bodyPr lIns="121897" tIns="121897" rIns="121897" bIns="121897" anchor="t" anchorCtr="0">
            <a:noAutofit/>
          </a:bodyPr>
          <a:lstStyle/>
          <a:p>
            <a:pPr marL="571500" indent="-571500">
              <a:buFont typeface="Arial" charset="0"/>
              <a:buChar char="•"/>
            </a:pPr>
            <a:r>
              <a:rPr lang="zh-TW" altLang="en-US" sz="3600" b="1" dirty="0" smtClean="0"/>
              <a:t>定位元素</a:t>
            </a:r>
          </a:p>
          <a:p>
            <a:pPr marL="571500" indent="-571500">
              <a:buFont typeface="Arial" charset="0"/>
              <a:buChar char="•"/>
            </a:pPr>
            <a:endParaRPr lang="zh-TW" altLang="en-US" sz="3600" b="1" dirty="0" smtClean="0"/>
          </a:p>
          <a:p>
            <a:pPr marL="571500" indent="-571500">
              <a:buFont typeface="Arial" charset="0"/>
              <a:buChar char="•"/>
            </a:pPr>
            <a:r>
              <a:rPr lang="zh-TW" altLang="en-US" sz="3600" b="1" dirty="0" smtClean="0"/>
              <a:t>操作元素</a:t>
            </a:r>
          </a:p>
          <a:p>
            <a:pPr marL="571500" indent="-571500">
              <a:buFont typeface="Arial" charset="0"/>
              <a:buChar char="•"/>
            </a:pPr>
            <a:endParaRPr lang="zh-TW" altLang="en-US" sz="3600" b="1" dirty="0"/>
          </a:p>
          <a:p>
            <a:endParaRPr lang="zh-TW" altLang="en-US" sz="3600" b="1" dirty="0"/>
          </a:p>
          <a:p>
            <a:pPr marL="571500" indent="-571500">
              <a:buFont typeface="Arial" charset="0"/>
              <a:buChar char="•"/>
            </a:pPr>
            <a:endParaRPr lang="zh-TW" altLang="en-US" sz="3600" b="1" dirty="0" smtClean="0"/>
          </a:p>
          <a:p>
            <a:pPr marL="571500" indent="-571500">
              <a:buFont typeface="Arial" charset="0"/>
              <a:buChar char="•"/>
            </a:pPr>
            <a:endParaRPr lang="zh-TW" altLang="en-US" sz="3600" b="1" dirty="0" smtClean="0"/>
          </a:p>
          <a:p>
            <a:pPr marL="571500" indent="-571500">
              <a:buFont typeface="Arial" charset="0"/>
              <a:buChar char="•"/>
            </a:pPr>
            <a:r>
              <a:rPr lang="en-US" altLang="zh-TW" sz="3600" b="1" dirty="0" err="1"/>
              <a:t>WebElement</a:t>
            </a:r>
            <a:r>
              <a:rPr lang="zh-TW" altLang="en-US" sz="3600" b="1" dirty="0"/>
              <a:t>接口獲取</a:t>
            </a:r>
            <a:r>
              <a:rPr lang="zh-TW" altLang="en-US" sz="3600" b="1" dirty="0" smtClean="0"/>
              <a:t>值</a:t>
            </a:r>
          </a:p>
          <a:p>
            <a:pPr marL="571500" indent="-571500">
              <a:buFont typeface="Arial" charset="0"/>
              <a:buChar char="•"/>
            </a:pPr>
            <a:endParaRPr lang="en-US" altLang="zh-TW" sz="3600" b="1" dirty="0"/>
          </a:p>
          <a:p>
            <a:pPr marL="457189" indent="-457189">
              <a:buFont typeface="Arial" charset="0"/>
              <a:buChar char="•"/>
            </a:pPr>
            <a:endParaRPr lang="zh-TW" altLang="en-US" sz="3500" dirty="0" smtClean="0">
              <a:latin typeface="Arial Unicode MS" pitchFamily="34" charset="-120"/>
              <a:ea typeface="Arial Unicode MS" pitchFamily="34" charset="-120"/>
              <a:cs typeface="Arial Unicode MS" pitchFamily="34" charset="-120"/>
              <a:sym typeface="Dosis"/>
            </a:endParaRPr>
          </a:p>
          <a:p>
            <a:pPr lvl="2"/>
            <a:r>
              <a:rPr lang="en-US" altLang="zh-TW" sz="3200" dirty="0" smtClean="0">
                <a:latin typeface="Arial Unicode MS" pitchFamily="34" charset="-120"/>
                <a:ea typeface="Arial Unicode MS" pitchFamily="34" charset="-120"/>
                <a:cs typeface="Arial Unicode MS" pitchFamily="34" charset="-120"/>
                <a:sym typeface="Dosis"/>
              </a:rPr>
              <a:t>	</a:t>
            </a:r>
            <a:r>
              <a:rPr lang="zh-TW" altLang="en-US" sz="3200" dirty="0">
                <a:latin typeface="Arial Unicode MS" pitchFamily="34" charset="-120"/>
                <a:ea typeface="Arial Unicode MS" pitchFamily="34" charset="-120"/>
                <a:cs typeface="Arial Unicode MS" pitchFamily="34" charset="-120"/>
                <a:sym typeface="Dosis"/>
              </a:rPr>
              <a:t>	</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446" y="3638577"/>
            <a:ext cx="2578100" cy="1828800"/>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789" y="2995687"/>
            <a:ext cx="3957211" cy="3862313"/>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1652" y="1443233"/>
            <a:ext cx="3287948" cy="4130094"/>
          </a:xfrm>
          <a:prstGeom prst="rect">
            <a:avLst/>
          </a:prstGeom>
        </p:spPr>
      </p:pic>
      <p:cxnSp>
        <p:nvCxnSpPr>
          <p:cNvPr id="11" name="直線箭頭接點 10"/>
          <p:cNvCxnSpPr/>
          <p:nvPr/>
        </p:nvCxnSpPr>
        <p:spPr>
          <a:xfrm>
            <a:off x="3577745" y="2042809"/>
            <a:ext cx="14721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線箭頭接點 12"/>
          <p:cNvCxnSpPr/>
          <p:nvPr/>
        </p:nvCxnSpPr>
        <p:spPr>
          <a:xfrm flipV="1">
            <a:off x="6420256" y="5854888"/>
            <a:ext cx="1809344" cy="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1848255" y="4092864"/>
            <a:ext cx="2101175" cy="833979"/>
          </a:xfrm>
          <a:prstGeom prst="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矩形 21"/>
          <p:cNvSpPr/>
          <p:nvPr/>
        </p:nvSpPr>
        <p:spPr>
          <a:xfrm>
            <a:off x="5090833" y="2024681"/>
            <a:ext cx="1929011" cy="391647"/>
          </a:xfrm>
          <a:prstGeom prst="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p:cNvSpPr/>
          <p:nvPr/>
        </p:nvSpPr>
        <p:spPr>
          <a:xfrm>
            <a:off x="8219927" y="4731019"/>
            <a:ext cx="1929011" cy="391647"/>
          </a:xfrm>
          <a:prstGeom prst="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03218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Selenium</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39</a:t>
            </a:fld>
            <a:endParaRPr lang="zh-TW" altLang="en-US"/>
          </a:p>
        </p:txBody>
      </p:sp>
      <p:sp>
        <p:nvSpPr>
          <p:cNvPr id="522" name="Shape 522"/>
          <p:cNvSpPr txBox="1"/>
          <p:nvPr/>
        </p:nvSpPr>
        <p:spPr>
          <a:xfrm>
            <a:off x="997233" y="1600201"/>
            <a:ext cx="9634604" cy="4985327"/>
          </a:xfrm>
          <a:prstGeom prst="rect">
            <a:avLst/>
          </a:prstGeom>
          <a:noFill/>
          <a:ln>
            <a:noFill/>
          </a:ln>
        </p:spPr>
        <p:txBody>
          <a:bodyPr lIns="121897" tIns="121897" rIns="121897" bIns="121897" anchor="t" anchorCtr="0">
            <a:noAutofit/>
          </a:bodyPr>
          <a:lstStyle/>
          <a:p>
            <a:pPr marL="457189" indent="-457189">
              <a:buFont typeface="Arial" charset="0"/>
              <a:buChar char="•"/>
            </a:pPr>
            <a:r>
              <a:rPr lang="zh-TW" altLang="en-US" sz="3500" dirty="0" smtClean="0">
                <a:latin typeface="Arial Unicode MS" pitchFamily="34" charset="-120"/>
                <a:ea typeface="Arial Unicode MS" pitchFamily="34" charset="-120"/>
                <a:cs typeface="Arial Unicode MS" pitchFamily="34" charset="-120"/>
                <a:sym typeface="Dosis"/>
              </a:rPr>
              <a:t>使用</a:t>
            </a:r>
          </a:p>
          <a:p>
            <a:pPr lvl="2"/>
            <a:r>
              <a:rPr lang="en-US" altLang="zh-TW" sz="3200" dirty="0" smtClean="0">
                <a:latin typeface="Arial Unicode MS" pitchFamily="34" charset="-120"/>
                <a:ea typeface="Arial Unicode MS" pitchFamily="34" charset="-120"/>
                <a:cs typeface="Arial Unicode MS" pitchFamily="34" charset="-120"/>
                <a:sym typeface="Dosis"/>
              </a:rPr>
              <a:t>	</a:t>
            </a:r>
            <a:r>
              <a:rPr lang="zh-TW" altLang="en-US" sz="3200" dirty="0">
                <a:latin typeface="Arial Unicode MS" pitchFamily="34" charset="-120"/>
                <a:ea typeface="Arial Unicode MS" pitchFamily="34" charset="-120"/>
                <a:cs typeface="Arial Unicode MS" pitchFamily="34" charset="-120"/>
                <a:sym typeface="Dosis"/>
              </a:rPr>
              <a:t>	</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85" y="2664114"/>
            <a:ext cx="8496300" cy="2857500"/>
          </a:xfrm>
          <a:prstGeom prst="rect">
            <a:avLst/>
          </a:prstGeom>
        </p:spPr>
      </p:pic>
    </p:spTree>
    <p:extLst>
      <p:ext uri="{BB962C8B-B14F-4D97-AF65-F5344CB8AC3E}">
        <p14:creationId xmlns:p14="http://schemas.microsoft.com/office/powerpoint/2010/main" val="628885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The world in crawler’s eyes</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4</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pPr marL="609585" indent="-609585">
              <a:buFont typeface="+mj-lt"/>
              <a:buAutoNum type="arabicPeriod"/>
            </a:pPr>
            <a:endParaRPr lang="en-US" altLang="zh-TW" sz="2500" dirty="0" smtClean="0">
              <a:latin typeface="Arial Unicode MS" pitchFamily="34" charset="-120"/>
              <a:ea typeface="Arial Unicode MS" pitchFamily="34" charset="-120"/>
              <a:cs typeface="Arial Unicode MS" pitchFamily="34" charset="-120"/>
              <a:sym typeface="Dosis"/>
            </a:endParaRPr>
          </a:p>
        </p:txBody>
      </p:sp>
      <p:pic>
        <p:nvPicPr>
          <p:cNvPr id="3" name="圖片 2"/>
          <p:cNvPicPr>
            <a:picLocks noChangeAspect="1"/>
          </p:cNvPicPr>
          <p:nvPr/>
        </p:nvPicPr>
        <p:blipFill>
          <a:blip r:embed="rId3"/>
          <a:stretch>
            <a:fillRect/>
          </a:stretch>
        </p:blipFill>
        <p:spPr>
          <a:xfrm>
            <a:off x="997234" y="1443233"/>
            <a:ext cx="9165055" cy="5176451"/>
          </a:xfrm>
          <a:prstGeom prst="rect">
            <a:avLst/>
          </a:prstGeom>
        </p:spPr>
      </p:pic>
    </p:spTree>
    <p:extLst>
      <p:ext uri="{BB962C8B-B14F-4D97-AF65-F5344CB8AC3E}">
        <p14:creationId xmlns:p14="http://schemas.microsoft.com/office/powerpoint/2010/main" val="20820566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649087" y="2790092"/>
            <a:ext cx="8930747" cy="2110382"/>
          </a:xfrm>
        </p:spPr>
        <p:txBody>
          <a:bodyPr anchor="t">
            <a:normAutofit/>
          </a:bodyPr>
          <a:lstStyle/>
          <a:p>
            <a:pPr algn="ctr"/>
            <a:r>
              <a:rPr lang="en-US" altLang="zh-TW" sz="6000" b="1" dirty="0" err="1" smtClean="0">
                <a:latin typeface="Calibri Light (標題)"/>
              </a:rPr>
              <a:t>BeautifulSoup</a:t>
            </a:r>
            <a:endParaRPr lang="zh-TW" altLang="en-US" sz="6000" b="1" dirty="0">
              <a:latin typeface="Calibri Light (標題)"/>
            </a:endParaRPr>
          </a:p>
        </p:txBody>
      </p:sp>
      <p:sp>
        <p:nvSpPr>
          <p:cNvPr id="2" name="投影片編號版面配置區 1"/>
          <p:cNvSpPr>
            <a:spLocks noGrp="1"/>
          </p:cNvSpPr>
          <p:nvPr>
            <p:ph type="sldNum" sz="quarter" idx="12"/>
          </p:nvPr>
        </p:nvSpPr>
        <p:spPr/>
        <p:txBody>
          <a:bodyPr/>
          <a:lstStyle/>
          <a:p>
            <a:fld id="{8DE89A66-5C77-4006-AC0A-99DFA80F0644}" type="slidenum">
              <a:rPr lang="zh-TW" altLang="en-US" smtClean="0"/>
              <a:t>40</a:t>
            </a:fld>
            <a:endParaRPr lang="zh-TW" altLang="en-US"/>
          </a:p>
        </p:txBody>
      </p:sp>
    </p:spTree>
    <p:extLst>
      <p:ext uri="{BB962C8B-B14F-4D97-AF65-F5344CB8AC3E}">
        <p14:creationId xmlns:p14="http://schemas.microsoft.com/office/powerpoint/2010/main" val="2086350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err="1" smtClean="0">
                <a:latin typeface="Calibri Light (標題)"/>
              </a:rPr>
              <a:t>BeautifulSoup</a:t>
            </a:r>
            <a:endParaRPr lang="zh-TW" altLang="en-US" dirty="0">
              <a:latin typeface="Calibri Light (標題)"/>
            </a:endParaRPr>
          </a:p>
        </p:txBody>
      </p:sp>
      <p:sp>
        <p:nvSpPr>
          <p:cNvPr id="6" name="內容版面配置區 5"/>
          <p:cNvSpPr>
            <a:spLocks noGrp="1"/>
          </p:cNvSpPr>
          <p:nvPr>
            <p:ph idx="1"/>
          </p:nvPr>
        </p:nvSpPr>
        <p:spPr>
          <a:xfrm>
            <a:off x="1484310" y="1354015"/>
            <a:ext cx="10018713" cy="4437185"/>
          </a:xfrm>
        </p:spPr>
        <p:txBody>
          <a:bodyPr anchor="t">
            <a:normAutofit/>
          </a:bodyPr>
          <a:lstStyle/>
          <a:p>
            <a:pPr marL="457200" indent="-457200">
              <a:buFont typeface="Arial" charset="0"/>
              <a:buChar char="•"/>
            </a:pP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是一個可以</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從</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HTML</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或</a:t>
            </a:r>
            <a:r>
              <a:rPr lang="en-US" altLang="zh-TW"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XML</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中</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提取數據的</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Python</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 </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package</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，它提供</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一些簡單的</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函式來</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解析網頁</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結構</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a:t>
            </a:r>
            <a:endParaRPr lang="en-US" altLang="zh-TW"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pPr marL="0" indent="0">
              <a:buNone/>
            </a:pPr>
            <a:endPar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41</a:t>
            </a:fld>
            <a:endParaRPr lang="zh-TW" altLang="en-US"/>
          </a:p>
        </p:txBody>
      </p:sp>
      <p:sp>
        <p:nvSpPr>
          <p:cNvPr id="4" name="文字方塊 3"/>
          <p:cNvSpPr txBox="1"/>
          <p:nvPr/>
        </p:nvSpPr>
        <p:spPr>
          <a:xfrm>
            <a:off x="6626309" y="5958254"/>
            <a:ext cx="4988329" cy="369332"/>
          </a:xfrm>
          <a:prstGeom prst="rect">
            <a:avLst/>
          </a:prstGeom>
          <a:noFill/>
        </p:spPr>
        <p:txBody>
          <a:bodyPr wrap="square" rtlCol="0">
            <a:spAutoFit/>
          </a:bodyPr>
          <a:lstStyle/>
          <a:p>
            <a:r>
              <a:rPr kumimoji="1" lang="en-US" altLang="zh-TW" dirty="0">
                <a:hlinkClick r:id="rId3"/>
              </a:rPr>
              <a:t>http://beautifulsoup.readthedocs.io/zh_CN/v4.4.0/</a:t>
            </a:r>
            <a:endParaRPr kumimoji="1" lang="zh-TW" altLang="en-US" dirty="0"/>
          </a:p>
        </p:txBody>
      </p:sp>
    </p:spTree>
    <p:extLst>
      <p:ext uri="{BB962C8B-B14F-4D97-AF65-F5344CB8AC3E}">
        <p14:creationId xmlns:p14="http://schemas.microsoft.com/office/powerpoint/2010/main" val="25332671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42</a:t>
            </a:fld>
            <a:endParaRPr lang="zh-TW" altLang="en-US"/>
          </a:p>
        </p:txBody>
      </p:sp>
      <p:pic>
        <p:nvPicPr>
          <p:cNvPr id="7" name="圖片 6"/>
          <p:cNvPicPr>
            <a:picLocks noChangeAspect="1"/>
          </p:cNvPicPr>
          <p:nvPr/>
        </p:nvPicPr>
        <p:blipFill>
          <a:blip r:embed="rId2"/>
          <a:stretch>
            <a:fillRect/>
          </a:stretch>
        </p:blipFill>
        <p:spPr>
          <a:xfrm>
            <a:off x="84465" y="1181099"/>
            <a:ext cx="12032704" cy="5676901"/>
          </a:xfrm>
          <a:prstGeom prst="rect">
            <a:avLst/>
          </a:prstGeom>
        </p:spPr>
      </p:pic>
      <p:sp>
        <p:nvSpPr>
          <p:cNvPr id="8" name="標題 1"/>
          <p:cNvSpPr txBox="1">
            <a:spLocks/>
          </p:cNvSpPr>
          <p:nvPr/>
        </p:nvSpPr>
        <p:spPr>
          <a:xfrm>
            <a:off x="1484309" y="316524"/>
            <a:ext cx="10018713" cy="87043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zh-TW" altLang="en-US" b="1" dirty="0" smtClean="0">
                <a:latin typeface="微軟正黑體" panose="020B0604030504040204" pitchFamily="34" charset="-120"/>
                <a:ea typeface="微軟正黑體" panose="020B0604030504040204" pitchFamily="34" charset="-120"/>
                <a:cs typeface="Dosis"/>
                <a:sym typeface="Dosis"/>
              </a:rPr>
              <a:t>如果沒有</a:t>
            </a:r>
            <a:r>
              <a:rPr lang="en-US" altLang="zh-TW" dirty="0" err="1" smtClean="0">
                <a:latin typeface="微軟正黑體" panose="020B0604030504040204" pitchFamily="34" charset="-120"/>
                <a:ea typeface="微軟正黑體" panose="020B0604030504040204" pitchFamily="34" charset="-120"/>
              </a:rPr>
              <a:t>BeautifulSoup</a:t>
            </a:r>
            <a:endParaRPr lang="zh-TW" altLang="en-US"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7916536" y="2482333"/>
            <a:ext cx="3416320" cy="369332"/>
          </a:xfrm>
          <a:prstGeom prst="rect">
            <a:avLst/>
          </a:prstGeom>
          <a:solidFill>
            <a:schemeClr val="bg1"/>
          </a:solidFill>
          <a:ln>
            <a:solidFill>
              <a:schemeClr val="tx1"/>
            </a:solidFill>
          </a:ln>
        </p:spPr>
        <p:txBody>
          <a:bodyPr wrap="none" rtlCol="0">
            <a:spAutoFit/>
          </a:bodyPr>
          <a:lstStyle/>
          <a:p>
            <a:r>
              <a:rPr lang="zh-TW" altLang="en-US" b="1" dirty="0" smtClean="0">
                <a:solidFill>
                  <a:srgbClr val="FF0000"/>
                </a:solidFill>
                <a:latin typeface="Arial Black" panose="020B0A04020102020204" pitchFamily="34" charset="0"/>
                <a:ea typeface="Dosis"/>
                <a:cs typeface="Dosis"/>
              </a:rPr>
              <a:t>雜亂的程式碼，不知道從何下手</a:t>
            </a:r>
            <a:endParaRPr lang="en-US" altLang="zh-TW" b="1" dirty="0" smtClean="0">
              <a:solidFill>
                <a:srgbClr val="FF0000"/>
              </a:solidFill>
              <a:latin typeface="Arial Black" panose="020B0A04020102020204" pitchFamily="34" charset="0"/>
              <a:ea typeface="Dosis"/>
              <a:cs typeface="Dosis"/>
            </a:endParaRPr>
          </a:p>
        </p:txBody>
      </p:sp>
    </p:spTree>
    <p:extLst>
      <p:ext uri="{BB962C8B-B14F-4D97-AF65-F5344CB8AC3E}">
        <p14:creationId xmlns:p14="http://schemas.microsoft.com/office/powerpoint/2010/main" val="28378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err="1" smtClean="0">
                <a:latin typeface="微軟正黑體" panose="020B0604030504040204" pitchFamily="34" charset="-120"/>
                <a:ea typeface="微軟正黑體" panose="020B0604030504040204" pitchFamily="34" charset="-120"/>
              </a:rPr>
              <a:t>BeautifulSoup</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10" y="1354015"/>
            <a:ext cx="10018713" cy="4437185"/>
          </a:xfrm>
        </p:spPr>
        <p:txBody>
          <a:bodyPr anchor="t">
            <a:normAutofit/>
          </a:bodyPr>
          <a:lstStyle/>
          <a:p>
            <a:pPr marL="457200" indent="-457200">
              <a:buFont typeface="Arial" charset="0"/>
              <a:buChar char="•"/>
            </a:pP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是一個可以</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從</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HTML</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或</a:t>
            </a:r>
            <a:r>
              <a:rPr lang="en-US" altLang="zh-TW"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XML</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中</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提取數據的</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Python</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 </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package</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，它提供</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一些簡單的</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函式來</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解析網頁</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結構</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a:t>
            </a:r>
            <a:endParaRPr lang="en-US" altLang="zh-TW"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pPr marL="457200" indent="-457200">
              <a:buFont typeface="Arial" charset="0"/>
              <a:buChar char="•"/>
            </a:pPr>
            <a:endPar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pPr marL="457200" indent="-457200">
              <a:buFont typeface="Arial" charset="0"/>
              <a:buChar char="•"/>
            </a:pP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將</a:t>
            </a:r>
            <a:r>
              <a:rPr lang="en-US" altLang="zh-TW"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HTML</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變成一個複雜的樹狀結構，所有結構可以分為</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四</a:t>
            </a:r>
            <a:r>
              <a:rPr lang="zh-TW" altLang="en-US" sz="26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種</a:t>
            </a:r>
            <a:r>
              <a:rPr lang="zh-TW" altLang="en-US" sz="2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a:t>
            </a:r>
          </a:p>
          <a:p>
            <a:pPr marL="914400" lvl="2" indent="0">
              <a:buNone/>
            </a:pP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914400" lvl="2" indent="0">
              <a:buNone/>
            </a:pP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200" b="1" dirty="0" err="1" smtClean="0">
                <a:latin typeface="Arial Unicode MS" panose="020B0604020202020204" pitchFamily="34" charset="-120"/>
                <a:ea typeface="Arial Unicode MS" panose="020B0604020202020204" pitchFamily="34" charset="-120"/>
                <a:cs typeface="Arial Unicode MS" panose="020B0604020202020204" pitchFamily="34" charset="-120"/>
              </a:rPr>
              <a:t>NavigableString</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914400" lvl="2" indent="0">
              <a:buNone/>
            </a:pP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200" b="1" dirty="0" err="1">
                <a:latin typeface="Arial Unicode MS" panose="020B0604020202020204" pitchFamily="34" charset="-120"/>
                <a:ea typeface="Arial Unicode MS" panose="020B0604020202020204" pitchFamily="34" charset="-120"/>
                <a:cs typeface="Arial Unicode MS" panose="020B0604020202020204" pitchFamily="34" charset="-120"/>
              </a:rPr>
              <a:t>BeautifulSoup</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914400" lvl="2" indent="0">
              <a:buNone/>
            </a:pP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Comment</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43</a:t>
            </a:fld>
            <a:endParaRPr lang="zh-TW" altLang="en-US"/>
          </a:p>
        </p:txBody>
      </p:sp>
      <p:sp>
        <p:nvSpPr>
          <p:cNvPr id="4" name="文字方塊 3"/>
          <p:cNvSpPr txBox="1"/>
          <p:nvPr/>
        </p:nvSpPr>
        <p:spPr>
          <a:xfrm>
            <a:off x="6626309" y="5958254"/>
            <a:ext cx="4988329" cy="369332"/>
          </a:xfrm>
          <a:prstGeom prst="rect">
            <a:avLst/>
          </a:prstGeom>
          <a:noFill/>
        </p:spPr>
        <p:txBody>
          <a:bodyPr wrap="square" rtlCol="0">
            <a:spAutoFit/>
          </a:bodyPr>
          <a:lstStyle/>
          <a:p>
            <a:r>
              <a:rPr kumimoji="1" lang="en-US" altLang="zh-TW" dirty="0">
                <a:hlinkClick r:id="rId3"/>
              </a:rPr>
              <a:t>http://beautifulsoup.readthedocs.io/zh_CN/v4.4.0/</a:t>
            </a:r>
            <a:endParaRPr kumimoji="1" lang="zh-TW" altLang="en-US" dirty="0"/>
          </a:p>
        </p:txBody>
      </p:sp>
    </p:spTree>
    <p:extLst>
      <p:ext uri="{BB962C8B-B14F-4D97-AF65-F5344CB8AC3E}">
        <p14:creationId xmlns:p14="http://schemas.microsoft.com/office/powerpoint/2010/main" val="406847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err="1" smtClean="0">
                <a:latin typeface="微軟正黑體" panose="020B0604030504040204" pitchFamily="34" charset="-120"/>
                <a:ea typeface="微軟正黑體" panose="020B0604030504040204" pitchFamily="34" charset="-120"/>
              </a:rPr>
              <a:t>BeautifulSoup</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10" y="1354015"/>
            <a:ext cx="10018713" cy="4437185"/>
          </a:xfrm>
        </p:spPr>
        <p:txBody>
          <a:bodyPr anchor="t">
            <a:normAutofit/>
          </a:bodyPr>
          <a:lstStyle/>
          <a:p>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安裝</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在</a:t>
            </a:r>
            <a:r>
              <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rPr>
              <a:t>anaconda prompt</a:t>
            </a:r>
            <a:r>
              <a:rPr lang="zh-TW" altLang="en-US" sz="2200" b="1" dirty="0">
                <a:latin typeface="Arial Unicode MS" panose="020B0604020202020204" pitchFamily="34" charset="-120"/>
                <a:ea typeface="Arial Unicode MS" panose="020B0604020202020204" pitchFamily="34" charset="-120"/>
                <a:cs typeface="Arial Unicode MS" panose="020B0604020202020204" pitchFamily="34" charset="-120"/>
              </a:rPr>
              <a:t>中</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輸入</a:t>
            </a:r>
            <a:r>
              <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a:latin typeface="Arial Unicode MS" panose="020B0604020202020204" pitchFamily="34" charset="-120"/>
                <a:ea typeface="Arial Unicode MS" panose="020B0604020202020204" pitchFamily="34" charset="-120"/>
                <a:cs typeface="Arial Unicode MS" panose="020B0604020202020204" pitchFamily="34" charset="-120"/>
              </a:rPr>
              <a:t>擇一即可</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pPr marL="457200" lvl="1" indent="0">
              <a:buNone/>
            </a:pPr>
            <a:r>
              <a:rPr lang="en-US" altLang="zh-TW" sz="1800" b="1" dirty="0" smtClean="0">
                <a:latin typeface="Arial Unicode MS" panose="020B0604020202020204" pitchFamily="34" charset="-120"/>
                <a:ea typeface="Arial Unicode MS" panose="020B0604020202020204" pitchFamily="34" charset="-120"/>
                <a:cs typeface="Arial Unicode MS" panose="020B0604020202020204" pitchFamily="34" charset="-120"/>
              </a:rPr>
              <a:t>	1. pip install beautifulsoup4</a:t>
            </a:r>
          </a:p>
          <a:p>
            <a:pPr marL="457200" lvl="1" indent="0">
              <a:buNone/>
            </a:pPr>
            <a:r>
              <a:rPr lang="en-US" altLang="zh-TW" sz="1800" b="1" dirty="0" smtClean="0">
                <a:latin typeface="Arial Unicode MS" panose="020B0604020202020204" pitchFamily="34" charset="-120"/>
                <a:ea typeface="Arial Unicode MS" panose="020B0604020202020204" pitchFamily="34" charset="-120"/>
                <a:cs typeface="Arial Unicode MS" panose="020B0604020202020204" pitchFamily="34" charset="-120"/>
              </a:rPr>
              <a:t>	2. </a:t>
            </a:r>
            <a:r>
              <a:rPr lang="en-US" altLang="zh-TW" sz="1800" b="1" dirty="0" err="1" smtClean="0">
                <a:latin typeface="Arial Unicode MS" panose="020B0604020202020204" pitchFamily="34" charset="-120"/>
                <a:ea typeface="Arial Unicode MS" panose="020B0604020202020204" pitchFamily="34" charset="-120"/>
                <a:cs typeface="Arial Unicode MS" panose="020B0604020202020204" pitchFamily="34" charset="-120"/>
              </a:rPr>
              <a:t>conda</a:t>
            </a:r>
            <a:r>
              <a:rPr lang="en-US" altLang="zh-TW" sz="1800" b="1" dirty="0" smtClean="0">
                <a:latin typeface="Arial Unicode MS" panose="020B0604020202020204" pitchFamily="34" charset="-120"/>
                <a:ea typeface="Arial Unicode MS" panose="020B0604020202020204" pitchFamily="34" charset="-120"/>
                <a:cs typeface="Arial Unicode MS" panose="020B0604020202020204" pitchFamily="34" charset="-120"/>
              </a:rPr>
              <a:t> install –c anaconda beautifulsoup4</a:t>
            </a:r>
          </a:p>
          <a:p>
            <a:pPr marL="457200" lvl="1" indent="0">
              <a:buNone/>
            </a:pPr>
            <a:endParaRPr lang="en-US" altLang="zh-TW" sz="1800"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sz="2200" b="1" dirty="0">
                <a:latin typeface="Arial Unicode MS" panose="020B0604020202020204" pitchFamily="34" charset="-120"/>
                <a:ea typeface="Arial Unicode MS" panose="020B0604020202020204" pitchFamily="34" charset="-120"/>
                <a:cs typeface="Arial Unicode MS" panose="020B0604020202020204" pitchFamily="34" charset="-120"/>
              </a:rPr>
              <a:t>使用</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457200" lvl="1" indent="0">
              <a:buNone/>
            </a:pPr>
            <a:endParaRPr lang="en-US" altLang="zh-TW" sz="1800"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457200" lvl="1" indent="0">
              <a:buNone/>
            </a:pPr>
            <a:endParaRPr lang="en-US" altLang="zh-TW" sz="1800" b="1"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44</a:t>
            </a:fld>
            <a:endParaRPr lang="zh-TW" altLang="en-US"/>
          </a:p>
        </p:txBody>
      </p:sp>
      <p:pic>
        <p:nvPicPr>
          <p:cNvPr id="20" name="圖片 19"/>
          <p:cNvPicPr>
            <a:picLocks noChangeAspect="1"/>
          </p:cNvPicPr>
          <p:nvPr/>
        </p:nvPicPr>
        <p:blipFill>
          <a:blip r:embed="rId2"/>
          <a:stretch>
            <a:fillRect/>
          </a:stretch>
        </p:blipFill>
        <p:spPr>
          <a:xfrm>
            <a:off x="3110967" y="4301368"/>
            <a:ext cx="4886325" cy="1371600"/>
          </a:xfrm>
          <a:prstGeom prst="rect">
            <a:avLst/>
          </a:prstGeom>
        </p:spPr>
      </p:pic>
      <p:sp>
        <p:nvSpPr>
          <p:cNvPr id="7" name="矩形 6"/>
          <p:cNvSpPr/>
          <p:nvPr/>
        </p:nvSpPr>
        <p:spPr>
          <a:xfrm>
            <a:off x="3147646" y="4607169"/>
            <a:ext cx="4132043" cy="756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471101" y="3513815"/>
            <a:ext cx="3218830" cy="369332"/>
          </a:xfrm>
          <a:prstGeom prst="rect">
            <a:avLst/>
          </a:prstGeom>
          <a:solidFill>
            <a:schemeClr val="bg1"/>
          </a:solidFill>
          <a:ln>
            <a:solidFill>
              <a:schemeClr val="tx1"/>
            </a:solidFill>
          </a:ln>
        </p:spPr>
        <p:txBody>
          <a:bodyPr wrap="none" rtlCol="0">
            <a:spAutoFit/>
          </a:bodyPr>
          <a:lstStyle/>
          <a:p>
            <a:r>
              <a:rPr lang="en-US" altLang="zh-TW" b="1" dirty="0" err="1">
                <a:latin typeface="Arial Black" panose="020B0A04020102020204" pitchFamily="34" charset="0"/>
                <a:ea typeface="Dosis"/>
                <a:cs typeface="Dosis"/>
              </a:rPr>
              <a:t>u</a:t>
            </a:r>
            <a:r>
              <a:rPr lang="en-US" altLang="zh-TW" b="1" dirty="0" err="1" smtClean="0">
                <a:latin typeface="Arial Black" panose="020B0A04020102020204" pitchFamily="34" charset="0"/>
                <a:ea typeface="Dosis"/>
                <a:cs typeface="Dosis"/>
              </a:rPr>
              <a:t>rlopen</a:t>
            </a:r>
            <a:r>
              <a:rPr lang="zh-TW" altLang="en-US" b="1" dirty="0" smtClean="0">
                <a:latin typeface="Arial Black" panose="020B0A04020102020204" pitchFamily="34" charset="0"/>
                <a:ea typeface="Dosis"/>
                <a:cs typeface="Dosis"/>
              </a:rPr>
              <a:t>用來讀取網頁的內容</a:t>
            </a:r>
            <a:endParaRPr lang="en-US" altLang="zh-TW" b="1" dirty="0" smtClean="0">
              <a:latin typeface="Arial Black" panose="020B0A04020102020204" pitchFamily="34" charset="0"/>
              <a:ea typeface="Dosis"/>
              <a:cs typeface="Dosis"/>
            </a:endParaRPr>
          </a:p>
        </p:txBody>
      </p:sp>
      <p:cxnSp>
        <p:nvCxnSpPr>
          <p:cNvPr id="9" name="直線單箭頭接點 8"/>
          <p:cNvCxnSpPr>
            <a:endCxn id="8" idx="1"/>
          </p:cNvCxnSpPr>
          <p:nvPr/>
        </p:nvCxnSpPr>
        <p:spPr>
          <a:xfrm flipV="1">
            <a:off x="6607252" y="3698481"/>
            <a:ext cx="863849" cy="9086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8103637" y="5719781"/>
            <a:ext cx="3040623" cy="646331"/>
          </a:xfrm>
          <a:prstGeom prst="rect">
            <a:avLst/>
          </a:prstGeom>
          <a:solidFill>
            <a:schemeClr val="bg1"/>
          </a:solidFill>
          <a:ln>
            <a:solidFill>
              <a:schemeClr val="tx1"/>
            </a:solidFill>
          </a:ln>
        </p:spPr>
        <p:txBody>
          <a:bodyPr wrap="square" rtlCol="0">
            <a:spAutoFit/>
          </a:bodyPr>
          <a:lstStyle/>
          <a:p>
            <a:r>
              <a:rPr lang="zh-TW" altLang="en-US" b="1" dirty="0" smtClean="0">
                <a:latin typeface="Arial Black" panose="020B0A04020102020204" pitchFamily="34" charset="0"/>
                <a:ea typeface="Dosis"/>
                <a:cs typeface="Dosis"/>
              </a:rPr>
              <a:t>把</a:t>
            </a:r>
            <a:r>
              <a:rPr lang="en-US" altLang="zh-TW" b="1" dirty="0" smtClean="0">
                <a:latin typeface="Arial Black" panose="020B0A04020102020204" pitchFamily="34" charset="0"/>
                <a:ea typeface="Dosis"/>
                <a:cs typeface="Dosis"/>
              </a:rPr>
              <a:t>html</a:t>
            </a:r>
            <a:r>
              <a:rPr lang="zh-TW" altLang="en-US" b="1" dirty="0" smtClean="0">
                <a:latin typeface="Arial Black" panose="020B0A04020102020204" pitchFamily="34" charset="0"/>
                <a:ea typeface="Dosis"/>
                <a:cs typeface="Dosis"/>
              </a:rPr>
              <a:t>的內容</a:t>
            </a:r>
            <a:endParaRPr lang="en-US" altLang="zh-TW" b="1" dirty="0" smtClean="0">
              <a:latin typeface="Arial Black" panose="020B0A04020102020204" pitchFamily="34" charset="0"/>
              <a:ea typeface="Dosis"/>
              <a:cs typeface="Dosis"/>
            </a:endParaRPr>
          </a:p>
          <a:p>
            <a:r>
              <a:rPr lang="zh-TW" altLang="en-US" b="1" dirty="0" smtClean="0">
                <a:latin typeface="Arial Black" panose="020B0A04020102020204" pitchFamily="34" charset="0"/>
                <a:ea typeface="Dosis"/>
                <a:cs typeface="Dosis"/>
              </a:rPr>
              <a:t>轉</a:t>
            </a:r>
            <a:r>
              <a:rPr lang="zh-TW" altLang="en-US" b="1" dirty="0">
                <a:latin typeface="Arial Black" panose="020B0A04020102020204" pitchFamily="34" charset="0"/>
                <a:ea typeface="Dosis"/>
                <a:cs typeface="Dosis"/>
              </a:rPr>
              <a:t>成</a:t>
            </a:r>
            <a:r>
              <a:rPr lang="en-US" altLang="zh-TW" b="1" dirty="0" err="1" smtClean="0">
                <a:latin typeface="Arial Black" panose="020B0A04020102020204" pitchFamily="34" charset="0"/>
                <a:ea typeface="Dosis"/>
                <a:cs typeface="Dosis"/>
              </a:rPr>
              <a:t>beautifulsoup</a:t>
            </a:r>
            <a:r>
              <a:rPr lang="zh-TW" altLang="en-US" b="1" dirty="0" smtClean="0">
                <a:latin typeface="Arial Black" panose="020B0A04020102020204" pitchFamily="34" charset="0"/>
                <a:ea typeface="Dosis"/>
                <a:cs typeface="Dosis"/>
              </a:rPr>
              <a:t>的</a:t>
            </a:r>
            <a:r>
              <a:rPr lang="zh-TW" altLang="en-US" b="1" dirty="0">
                <a:latin typeface="Arial Black" panose="020B0A04020102020204" pitchFamily="34" charset="0"/>
                <a:ea typeface="Dosis"/>
                <a:cs typeface="Dosis"/>
              </a:rPr>
              <a:t>格式</a:t>
            </a:r>
            <a:endParaRPr lang="en-US" altLang="zh-TW" b="1" dirty="0" smtClean="0">
              <a:latin typeface="Arial Black" panose="020B0A04020102020204" pitchFamily="34" charset="0"/>
              <a:ea typeface="Dosis"/>
              <a:cs typeface="Dosis"/>
            </a:endParaRPr>
          </a:p>
        </p:txBody>
      </p:sp>
      <p:cxnSp>
        <p:nvCxnSpPr>
          <p:cNvPr id="11" name="直線單箭頭接點 10"/>
          <p:cNvCxnSpPr>
            <a:endCxn id="10" idx="1"/>
          </p:cNvCxnSpPr>
          <p:nvPr/>
        </p:nvCxnSpPr>
        <p:spPr>
          <a:xfrm>
            <a:off x="6427433" y="5568106"/>
            <a:ext cx="1676204" cy="4748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3209192" y="5574118"/>
            <a:ext cx="43697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4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smtClean="0">
                <a:latin typeface="微軟正黑體" panose="020B0604030504040204" pitchFamily="34" charset="-120"/>
                <a:ea typeface="微軟正黑體" panose="020B0604030504040204" pitchFamily="34" charset="-120"/>
              </a:rPr>
              <a:t>Tag</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10" y="1354015"/>
            <a:ext cx="10018713" cy="4437185"/>
          </a:xfrm>
        </p:spPr>
        <p:txBody>
          <a:bodyPr anchor="t">
            <a:normAutofit/>
          </a:bodyPr>
          <a:lstStyle/>
          <a:p>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即為</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Html</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中的標籤</a:t>
            </a:r>
            <a:endPar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有許多</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attribute</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：像是</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id, class</a:t>
            </a:r>
          </a:p>
          <a:p>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例</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45</a:t>
            </a:fld>
            <a:endParaRPr lang="zh-TW" altLang="en-US"/>
          </a:p>
        </p:txBody>
      </p:sp>
      <p:pic>
        <p:nvPicPr>
          <p:cNvPr id="7" name="圖片 6"/>
          <p:cNvPicPr>
            <a:picLocks noChangeAspect="1"/>
          </p:cNvPicPr>
          <p:nvPr/>
        </p:nvPicPr>
        <p:blipFill rotWithShape="1">
          <a:blip r:embed="rId3"/>
          <a:srcRect r="1947"/>
          <a:stretch/>
        </p:blipFill>
        <p:spPr>
          <a:xfrm>
            <a:off x="1818980" y="2655775"/>
            <a:ext cx="2999206" cy="439475"/>
          </a:xfrm>
          <a:prstGeom prst="rect">
            <a:avLst/>
          </a:prstGeom>
        </p:spPr>
      </p:pic>
      <p:sp>
        <p:nvSpPr>
          <p:cNvPr id="3" name="文字方塊 2"/>
          <p:cNvSpPr txBox="1"/>
          <p:nvPr/>
        </p:nvSpPr>
        <p:spPr>
          <a:xfrm>
            <a:off x="1818979" y="3130861"/>
            <a:ext cx="5788584" cy="369332"/>
          </a:xfrm>
          <a:prstGeom prst="rect">
            <a:avLst/>
          </a:prstGeom>
          <a:noFill/>
        </p:spPr>
        <p:txBody>
          <a:bodyPr wrap="square" rtlCol="0">
            <a:spAutoFit/>
          </a:bodyPr>
          <a:lstStyle/>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為</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title</a:t>
            </a:r>
          </a:p>
        </p:txBody>
      </p:sp>
      <p:pic>
        <p:nvPicPr>
          <p:cNvPr id="8" name="圖片 7"/>
          <p:cNvPicPr>
            <a:picLocks noChangeAspect="1"/>
          </p:cNvPicPr>
          <p:nvPr/>
        </p:nvPicPr>
        <p:blipFill>
          <a:blip r:embed="rId4"/>
          <a:stretch>
            <a:fillRect/>
          </a:stretch>
        </p:blipFill>
        <p:spPr>
          <a:xfrm>
            <a:off x="1818980" y="3505864"/>
            <a:ext cx="3719614" cy="476404"/>
          </a:xfrm>
          <a:prstGeom prst="rect">
            <a:avLst/>
          </a:prstGeom>
        </p:spPr>
      </p:pic>
      <p:pic>
        <p:nvPicPr>
          <p:cNvPr id="10" name="圖片 9"/>
          <p:cNvPicPr>
            <a:picLocks noChangeAspect="1"/>
          </p:cNvPicPr>
          <p:nvPr/>
        </p:nvPicPr>
        <p:blipFill rotWithShape="1">
          <a:blip r:embed="rId5"/>
          <a:srcRect t="17373"/>
          <a:stretch/>
        </p:blipFill>
        <p:spPr>
          <a:xfrm>
            <a:off x="1818979" y="4415024"/>
            <a:ext cx="8869169" cy="332821"/>
          </a:xfrm>
          <a:prstGeom prst="rect">
            <a:avLst/>
          </a:prstGeom>
        </p:spPr>
      </p:pic>
      <p:sp>
        <p:nvSpPr>
          <p:cNvPr id="11" name="文字方塊 10"/>
          <p:cNvSpPr txBox="1"/>
          <p:nvPr/>
        </p:nvSpPr>
        <p:spPr>
          <a:xfrm>
            <a:off x="1818979" y="4027437"/>
            <a:ext cx="5788584" cy="369332"/>
          </a:xfrm>
          <a:prstGeom prst="rect">
            <a:avLst/>
          </a:prstGeom>
          <a:noFill/>
        </p:spPr>
        <p:txBody>
          <a:bodyPr wrap="square" rtlCol="0">
            <a:spAutoFit/>
          </a:bodyPr>
          <a:lstStyle/>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為</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div</a:t>
            </a:r>
          </a:p>
        </p:txBody>
      </p:sp>
      <p:sp>
        <p:nvSpPr>
          <p:cNvPr id="12" name="文字方塊 11"/>
          <p:cNvSpPr txBox="1"/>
          <p:nvPr/>
        </p:nvSpPr>
        <p:spPr>
          <a:xfrm>
            <a:off x="1818979" y="4747845"/>
            <a:ext cx="5788584" cy="369332"/>
          </a:xfrm>
          <a:prstGeom prst="rect">
            <a:avLst/>
          </a:prstGeom>
          <a:noFill/>
        </p:spPr>
        <p:txBody>
          <a:bodyPr wrap="square" rtlCol="0">
            <a:spAutoFit/>
          </a:bodyPr>
          <a:lstStyle/>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為</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p</a:t>
            </a:r>
            <a:endPar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201631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a:latin typeface="微軟正黑體" panose="020B0604030504040204" pitchFamily="34" charset="-120"/>
                <a:ea typeface="微軟正黑體" panose="020B0604030504040204" pitchFamily="34" charset="-120"/>
              </a:rPr>
              <a:t>Tag</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09" y="4339387"/>
            <a:ext cx="10018713" cy="516698"/>
          </a:xfrm>
        </p:spPr>
        <p:txBody>
          <a:bodyPr anchor="t">
            <a:noAutofit/>
          </a:bodyPr>
          <a:lstStyle/>
          <a:p>
            <a:pPr marL="0" indent="0">
              <a:buNone/>
            </a:pP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可以獲取</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soup</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中第一個</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為</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p</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的內容</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46</a:t>
            </a:fld>
            <a:endParaRPr lang="zh-TW" altLang="en-US"/>
          </a:p>
        </p:txBody>
      </p:sp>
      <p:grpSp>
        <p:nvGrpSpPr>
          <p:cNvPr id="11" name="群組 10"/>
          <p:cNvGrpSpPr/>
          <p:nvPr/>
        </p:nvGrpSpPr>
        <p:grpSpPr>
          <a:xfrm>
            <a:off x="1549397" y="2077374"/>
            <a:ext cx="9953625" cy="2103447"/>
            <a:chOff x="1549397" y="2077374"/>
            <a:chExt cx="9953625" cy="2103447"/>
          </a:xfrm>
        </p:grpSpPr>
        <p:pic>
          <p:nvPicPr>
            <p:cNvPr id="5" name="圖片 4"/>
            <p:cNvPicPr>
              <a:picLocks noChangeAspect="1"/>
            </p:cNvPicPr>
            <p:nvPr/>
          </p:nvPicPr>
          <p:blipFill>
            <a:blip r:embed="rId2"/>
            <a:stretch>
              <a:fillRect/>
            </a:stretch>
          </p:blipFill>
          <p:spPr>
            <a:xfrm>
              <a:off x="1549397" y="2077374"/>
              <a:ext cx="4886325" cy="1371600"/>
            </a:xfrm>
            <a:prstGeom prst="rect">
              <a:avLst/>
            </a:prstGeom>
          </p:spPr>
        </p:pic>
        <p:pic>
          <p:nvPicPr>
            <p:cNvPr id="8" name="圖片 7"/>
            <p:cNvPicPr>
              <a:picLocks noChangeAspect="1"/>
            </p:cNvPicPr>
            <p:nvPr/>
          </p:nvPicPr>
          <p:blipFill>
            <a:blip r:embed="rId3"/>
            <a:stretch>
              <a:fillRect/>
            </a:stretch>
          </p:blipFill>
          <p:spPr>
            <a:xfrm>
              <a:off x="1549397" y="3390246"/>
              <a:ext cx="9953625" cy="790575"/>
            </a:xfrm>
            <a:prstGeom prst="rect">
              <a:avLst/>
            </a:prstGeom>
          </p:spPr>
        </p:pic>
      </p:grpSp>
      <p:sp>
        <p:nvSpPr>
          <p:cNvPr id="9" name="文字方塊 8"/>
          <p:cNvSpPr txBox="1"/>
          <p:nvPr/>
        </p:nvSpPr>
        <p:spPr>
          <a:xfrm>
            <a:off x="1297276" y="2050740"/>
            <a:ext cx="333746" cy="1708160"/>
          </a:xfrm>
          <a:prstGeom prst="rect">
            <a:avLst/>
          </a:prstGeom>
          <a:noFill/>
        </p:spPr>
        <p:txBody>
          <a:bodyPr wrap="none" rtlCol="0">
            <a:spAutoFit/>
          </a:bodyPr>
          <a:lstStyle/>
          <a:p>
            <a:r>
              <a:rPr lang="en-US" altLang="zh-TW" sz="1750" dirty="0" smtClean="0">
                <a:latin typeface="Arial Black" panose="020B0A04020102020204" pitchFamily="34" charset="0"/>
              </a:rPr>
              <a:t>1</a:t>
            </a:r>
          </a:p>
          <a:p>
            <a:r>
              <a:rPr lang="en-US" altLang="zh-TW" sz="1750" dirty="0" smtClean="0">
                <a:latin typeface="Arial Black" panose="020B0A04020102020204" pitchFamily="34" charset="0"/>
              </a:rPr>
              <a:t>2</a:t>
            </a:r>
          </a:p>
          <a:p>
            <a:r>
              <a:rPr lang="en-US" altLang="zh-TW" sz="1750" dirty="0" smtClean="0">
                <a:latin typeface="Arial Black" panose="020B0A04020102020204" pitchFamily="34" charset="0"/>
              </a:rPr>
              <a:t>3</a:t>
            </a:r>
          </a:p>
          <a:p>
            <a:r>
              <a:rPr lang="en-US" altLang="zh-TW" sz="1750" dirty="0" smtClean="0">
                <a:latin typeface="Arial Black" panose="020B0A04020102020204" pitchFamily="34" charset="0"/>
              </a:rPr>
              <a:t>4</a:t>
            </a:r>
          </a:p>
          <a:p>
            <a:r>
              <a:rPr lang="en-US" altLang="zh-TW" sz="1750" dirty="0" smtClean="0">
                <a:latin typeface="Arial Black" panose="020B0A04020102020204" pitchFamily="34" charset="0"/>
              </a:rPr>
              <a:t>5</a:t>
            </a:r>
          </a:p>
          <a:p>
            <a:r>
              <a:rPr lang="en-US" altLang="zh-TW" sz="1750" dirty="0">
                <a:latin typeface="Arial Black" panose="020B0A04020102020204" pitchFamily="34" charset="0"/>
              </a:rPr>
              <a:t>6</a:t>
            </a:r>
            <a:endParaRPr lang="en-US" altLang="zh-TW" sz="1750" dirty="0" smtClean="0">
              <a:latin typeface="Arial Black" panose="020B0A04020102020204" pitchFamily="34" charset="0"/>
            </a:endParaRPr>
          </a:p>
        </p:txBody>
      </p:sp>
      <p:sp>
        <p:nvSpPr>
          <p:cNvPr id="10" name="文字方塊 9"/>
          <p:cNvSpPr txBox="1"/>
          <p:nvPr/>
        </p:nvSpPr>
        <p:spPr>
          <a:xfrm>
            <a:off x="1484309" y="1464987"/>
            <a:ext cx="1843774" cy="461665"/>
          </a:xfrm>
          <a:prstGeom prst="rect">
            <a:avLst/>
          </a:prstGeom>
          <a:solidFill>
            <a:schemeClr val="bg1"/>
          </a:solidFill>
          <a:ln>
            <a:solidFill>
              <a:schemeClr val="tx1"/>
            </a:solidFill>
          </a:ln>
        </p:spPr>
        <p:txBody>
          <a:bodyPr wrap="none" rtlCol="0">
            <a:spAutoFit/>
          </a:bodyPr>
          <a:lstStyle/>
          <a:p>
            <a:r>
              <a:rPr lang="zh-TW" altLang="en-US" sz="2400" b="1" dirty="0">
                <a:latin typeface="Arial Unicode MS" panose="020B0604020202020204" pitchFamily="34" charset="-120"/>
                <a:ea typeface="Arial Unicode MS" panose="020B0604020202020204" pitchFamily="34" charset="-120"/>
                <a:cs typeface="Arial Unicode MS" panose="020B0604020202020204" pitchFamily="34" charset="-120"/>
              </a:rPr>
              <a:t>獲取</a:t>
            </a:r>
            <a:r>
              <a:rPr lang="en-US" altLang="zh-TW" sz="2400" b="1" dirty="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sz="2400" b="1" dirty="0">
                <a:latin typeface="Arial Unicode MS" panose="020B0604020202020204" pitchFamily="34" charset="-120"/>
                <a:ea typeface="Arial Unicode MS" panose="020B0604020202020204" pitchFamily="34" charset="-120"/>
                <a:cs typeface="Arial Unicode MS" panose="020B0604020202020204" pitchFamily="34" charset="-120"/>
              </a:rPr>
              <a:t>內容</a:t>
            </a:r>
            <a:endPar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2" name="圖片 11"/>
          <p:cNvPicPr>
            <a:picLocks noChangeAspect="1"/>
          </p:cNvPicPr>
          <p:nvPr/>
        </p:nvPicPr>
        <p:blipFill>
          <a:blip r:embed="rId4"/>
          <a:stretch>
            <a:fillRect/>
          </a:stretch>
        </p:blipFill>
        <p:spPr>
          <a:xfrm>
            <a:off x="1549397" y="4795547"/>
            <a:ext cx="1962042" cy="451581"/>
          </a:xfrm>
          <a:prstGeom prst="rect">
            <a:avLst/>
          </a:prstGeom>
        </p:spPr>
      </p:pic>
      <p:pic>
        <p:nvPicPr>
          <p:cNvPr id="15" name="圖片 14"/>
          <p:cNvPicPr>
            <a:picLocks noChangeAspect="1"/>
          </p:cNvPicPr>
          <p:nvPr/>
        </p:nvPicPr>
        <p:blipFill>
          <a:blip r:embed="rId5"/>
          <a:stretch>
            <a:fillRect/>
          </a:stretch>
        </p:blipFill>
        <p:spPr>
          <a:xfrm>
            <a:off x="1549397" y="5247128"/>
            <a:ext cx="901933" cy="405870"/>
          </a:xfrm>
          <a:prstGeom prst="rect">
            <a:avLst/>
          </a:prstGeom>
        </p:spPr>
      </p:pic>
      <p:sp>
        <p:nvSpPr>
          <p:cNvPr id="16" name="文字方塊 15"/>
          <p:cNvSpPr txBox="1"/>
          <p:nvPr/>
        </p:nvSpPr>
        <p:spPr>
          <a:xfrm>
            <a:off x="4362154" y="5567950"/>
            <a:ext cx="2954655" cy="461665"/>
          </a:xfrm>
          <a:prstGeom prst="rect">
            <a:avLst/>
          </a:prstGeom>
          <a:solidFill>
            <a:schemeClr val="bg1"/>
          </a:solidFill>
          <a:ln>
            <a:solidFill>
              <a:schemeClr val="tx1"/>
            </a:solidFill>
          </a:ln>
        </p:spPr>
        <p:txBody>
          <a:bodyPr wrap="none" rtlCol="0">
            <a:spAutoFit/>
          </a:bodyPr>
          <a:lstStyle/>
          <a:p>
            <a:r>
              <a:rPr lang="zh-TW" altLang="en-US" sz="2400" b="1" dirty="0" smtClean="0">
                <a:latin typeface="Arial Black" panose="020B0A04020102020204" pitchFamily="34" charset="0"/>
                <a:ea typeface="Dosis"/>
                <a:cs typeface="Dosis"/>
              </a:rPr>
              <a:t>這兩個結果是一樣的</a:t>
            </a:r>
            <a:endParaRPr lang="zh-TW" altLang="en-US" sz="2400" dirty="0"/>
          </a:p>
        </p:txBody>
      </p:sp>
      <p:cxnSp>
        <p:nvCxnSpPr>
          <p:cNvPr id="17" name="直線單箭頭接點 16"/>
          <p:cNvCxnSpPr>
            <a:stCxn id="12" idx="3"/>
            <a:endCxn id="16" idx="1"/>
          </p:cNvCxnSpPr>
          <p:nvPr/>
        </p:nvCxnSpPr>
        <p:spPr>
          <a:xfrm>
            <a:off x="3511439" y="5021338"/>
            <a:ext cx="850715" cy="7774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15" idx="3"/>
            <a:endCxn id="16" idx="1"/>
          </p:cNvCxnSpPr>
          <p:nvPr/>
        </p:nvCxnSpPr>
        <p:spPr>
          <a:xfrm>
            <a:off x="2451330" y="5450063"/>
            <a:ext cx="1910824" cy="3487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76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a:latin typeface="微軟正黑體" panose="020B0604030504040204" pitchFamily="34" charset="-120"/>
                <a:ea typeface="微軟正黑體" panose="020B0604030504040204" pitchFamily="34" charset="-120"/>
              </a:rPr>
              <a:t>Tag</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13288" y="2942758"/>
            <a:ext cx="10018713" cy="516698"/>
          </a:xfrm>
        </p:spPr>
        <p:txBody>
          <a:bodyPr anchor="t">
            <a:noAutofit/>
          </a:bodyPr>
          <a:lstStyle/>
          <a:p>
            <a:pPr marL="0" indent="0">
              <a:buNone/>
            </a:pP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可以獲取</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soup</a:t>
            </a:r>
            <a:r>
              <a:rPr lang="zh-TW" altLang="en-US"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中所有</a:t>
            </a:r>
            <a:r>
              <a:rPr lang="zh-TW" altLang="en-US" sz="2200" b="1" dirty="0">
                <a:latin typeface="Arial Unicode MS" panose="020B0604020202020204" pitchFamily="34" charset="-120"/>
                <a:ea typeface="Arial Unicode MS" panose="020B0604020202020204" pitchFamily="34" charset="-120"/>
                <a:cs typeface="Arial Unicode MS" panose="020B0604020202020204" pitchFamily="34" charset="-120"/>
              </a:rPr>
              <a:t>的</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p</a:t>
            </a:r>
            <a:r>
              <a:rPr lang="zh-TW" altLang="en-US" sz="2200" b="1"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2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endParaRPr lang="en-US" altLang="zh-TW" sz="2200" b="1"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47</a:t>
            </a:fld>
            <a:endParaRPr lang="zh-TW" altLang="en-US"/>
          </a:p>
        </p:txBody>
      </p:sp>
      <p:sp>
        <p:nvSpPr>
          <p:cNvPr id="10" name="文字方塊 9"/>
          <p:cNvSpPr txBox="1"/>
          <p:nvPr/>
        </p:nvSpPr>
        <p:spPr>
          <a:xfrm>
            <a:off x="1484309" y="1464987"/>
            <a:ext cx="2459328" cy="461665"/>
          </a:xfrm>
          <a:prstGeom prst="rect">
            <a:avLst/>
          </a:prstGeom>
          <a:solidFill>
            <a:schemeClr val="bg1"/>
          </a:solidFill>
          <a:ln>
            <a:solidFill>
              <a:schemeClr val="tx1"/>
            </a:solidFill>
          </a:ln>
        </p:spPr>
        <p:txBody>
          <a:bodyPr wrap="none" rtlCol="0">
            <a:spAutoFit/>
          </a:bodyPr>
          <a:lstStyle/>
          <a:p>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想取得全部的</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endPar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3" name="圖片 12"/>
          <p:cNvPicPr>
            <a:picLocks noChangeAspect="1"/>
          </p:cNvPicPr>
          <p:nvPr/>
        </p:nvPicPr>
        <p:blipFill>
          <a:blip r:embed="rId2"/>
          <a:stretch>
            <a:fillRect/>
          </a:stretch>
        </p:blipFill>
        <p:spPr>
          <a:xfrm>
            <a:off x="1631021" y="1971710"/>
            <a:ext cx="2720937" cy="430528"/>
          </a:xfrm>
          <a:prstGeom prst="rect">
            <a:avLst/>
          </a:prstGeom>
        </p:spPr>
      </p:pic>
      <p:pic>
        <p:nvPicPr>
          <p:cNvPr id="16" name="圖片 15"/>
          <p:cNvPicPr>
            <a:picLocks noChangeAspect="1"/>
          </p:cNvPicPr>
          <p:nvPr/>
        </p:nvPicPr>
        <p:blipFill>
          <a:blip r:embed="rId3"/>
          <a:stretch>
            <a:fillRect/>
          </a:stretch>
        </p:blipFill>
        <p:spPr>
          <a:xfrm>
            <a:off x="1631021" y="2447297"/>
            <a:ext cx="1310108" cy="411313"/>
          </a:xfrm>
          <a:prstGeom prst="rect">
            <a:avLst/>
          </a:prstGeom>
        </p:spPr>
      </p:pic>
      <p:pic>
        <p:nvPicPr>
          <p:cNvPr id="17" name="圖片 16"/>
          <p:cNvPicPr>
            <a:picLocks noChangeAspect="1"/>
          </p:cNvPicPr>
          <p:nvPr/>
        </p:nvPicPr>
        <p:blipFill>
          <a:blip r:embed="rId4"/>
          <a:stretch>
            <a:fillRect/>
          </a:stretch>
        </p:blipFill>
        <p:spPr>
          <a:xfrm>
            <a:off x="1484309" y="3399130"/>
            <a:ext cx="8242887" cy="3234649"/>
          </a:xfrm>
          <a:prstGeom prst="rect">
            <a:avLst/>
          </a:prstGeom>
        </p:spPr>
      </p:pic>
      <p:grpSp>
        <p:nvGrpSpPr>
          <p:cNvPr id="23" name="群組 22"/>
          <p:cNvGrpSpPr/>
          <p:nvPr/>
        </p:nvGrpSpPr>
        <p:grpSpPr>
          <a:xfrm>
            <a:off x="2941129" y="2186974"/>
            <a:ext cx="5556410" cy="657715"/>
            <a:chOff x="2941129" y="2186974"/>
            <a:chExt cx="5556410" cy="657715"/>
          </a:xfrm>
        </p:grpSpPr>
        <p:sp>
          <p:nvSpPr>
            <p:cNvPr id="18" name="文字方塊 17"/>
            <p:cNvSpPr txBox="1"/>
            <p:nvPr/>
          </p:nvSpPr>
          <p:spPr>
            <a:xfrm>
              <a:off x="5542884" y="2383024"/>
              <a:ext cx="2954655" cy="461665"/>
            </a:xfrm>
            <a:prstGeom prst="rect">
              <a:avLst/>
            </a:prstGeom>
            <a:solidFill>
              <a:schemeClr val="bg1"/>
            </a:solidFill>
            <a:ln>
              <a:solidFill>
                <a:schemeClr val="tx1"/>
              </a:solidFill>
            </a:ln>
          </p:spPr>
          <p:txBody>
            <a:bodyPr wrap="square" rtlCol="0">
              <a:spAutoFit/>
            </a:bodyPr>
            <a:lstStyle/>
            <a:p>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這兩個結果是一樣的</a:t>
              </a:r>
              <a:endPar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19" name="直線單箭頭接點 18"/>
            <p:cNvCxnSpPr>
              <a:stCxn id="13" idx="3"/>
              <a:endCxn id="18" idx="1"/>
            </p:cNvCxnSpPr>
            <p:nvPr/>
          </p:nvCxnSpPr>
          <p:spPr>
            <a:xfrm>
              <a:off x="4351958" y="2186974"/>
              <a:ext cx="1190926" cy="426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stCxn id="16" idx="3"/>
              <a:endCxn id="18" idx="1"/>
            </p:cNvCxnSpPr>
            <p:nvPr/>
          </p:nvCxnSpPr>
          <p:spPr>
            <a:xfrm flipV="1">
              <a:off x="2941129" y="2613857"/>
              <a:ext cx="2601755" cy="390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75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smtClean="0">
                <a:latin typeface="微軟正黑體" panose="020B0604030504040204" pitchFamily="34" charset="-120"/>
                <a:ea typeface="微軟正黑體" panose="020B0604030504040204" pitchFamily="34" charset="-120"/>
              </a:rPr>
              <a:t>Tag</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48</a:t>
            </a:fld>
            <a:endParaRPr lang="zh-TW" altLang="en-US"/>
          </a:p>
        </p:txBody>
      </p:sp>
      <p:sp>
        <p:nvSpPr>
          <p:cNvPr id="10" name="文字方塊 9"/>
          <p:cNvSpPr txBox="1"/>
          <p:nvPr/>
        </p:nvSpPr>
        <p:spPr>
          <a:xfrm>
            <a:off x="1484309" y="1464987"/>
            <a:ext cx="2425664" cy="461665"/>
          </a:xfrm>
          <a:prstGeom prst="rect">
            <a:avLst/>
          </a:prstGeom>
          <a:solidFill>
            <a:schemeClr val="bg1"/>
          </a:solidFill>
          <a:ln>
            <a:solidFill>
              <a:schemeClr val="tx1"/>
            </a:solidFill>
          </a:ln>
        </p:spPr>
        <p:txBody>
          <a:bodyPr wrap="none" rtlCol="0">
            <a:spAutoFit/>
          </a:bodyPr>
          <a:lstStyle/>
          <a:p>
            <a:r>
              <a:rPr lang="zh-TW" altLang="en-US" sz="2400" b="1" dirty="0">
                <a:latin typeface="Arial Unicode MS" panose="020B0604020202020204" pitchFamily="34" charset="-120"/>
                <a:ea typeface="Arial Unicode MS" panose="020B0604020202020204" pitchFamily="34" charset="-120"/>
                <a:cs typeface="Arial Unicode MS" panose="020B0604020202020204" pitchFamily="34" charset="-120"/>
              </a:rPr>
              <a:t>獲取</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sz="2400" b="1"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attribute</a:t>
            </a:r>
            <a:endPar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3" name="圖片 2"/>
          <p:cNvPicPr>
            <a:picLocks noChangeAspect="1"/>
          </p:cNvPicPr>
          <p:nvPr/>
        </p:nvPicPr>
        <p:blipFill>
          <a:blip r:embed="rId2"/>
          <a:stretch>
            <a:fillRect/>
          </a:stretch>
        </p:blipFill>
        <p:spPr>
          <a:xfrm>
            <a:off x="1484308" y="4184433"/>
            <a:ext cx="6817368" cy="769275"/>
          </a:xfrm>
          <a:prstGeom prst="rect">
            <a:avLst/>
          </a:prstGeom>
        </p:spPr>
      </p:pic>
      <p:pic>
        <p:nvPicPr>
          <p:cNvPr id="7" name="圖片 6"/>
          <p:cNvPicPr>
            <a:picLocks noChangeAspect="1"/>
          </p:cNvPicPr>
          <p:nvPr/>
        </p:nvPicPr>
        <p:blipFill>
          <a:blip r:embed="rId3"/>
          <a:stretch>
            <a:fillRect/>
          </a:stretch>
        </p:blipFill>
        <p:spPr>
          <a:xfrm>
            <a:off x="1484308" y="2206852"/>
            <a:ext cx="9100243" cy="760466"/>
          </a:xfrm>
          <a:prstGeom prst="rect">
            <a:avLst/>
          </a:prstGeom>
        </p:spPr>
      </p:pic>
      <p:cxnSp>
        <p:nvCxnSpPr>
          <p:cNvPr id="17" name="直線單箭頭接點 16"/>
          <p:cNvCxnSpPr>
            <a:stCxn id="7" idx="2"/>
          </p:cNvCxnSpPr>
          <p:nvPr/>
        </p:nvCxnSpPr>
        <p:spPr>
          <a:xfrm>
            <a:off x="6034430" y="2967318"/>
            <a:ext cx="16746" cy="12171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1484308" y="4989220"/>
            <a:ext cx="3725700" cy="461665"/>
          </a:xfrm>
          <a:prstGeom prst="rect">
            <a:avLst/>
          </a:prstGeom>
          <a:solidFill>
            <a:schemeClr val="bg1"/>
          </a:solidFill>
          <a:ln>
            <a:solidFill>
              <a:schemeClr val="tx1"/>
            </a:solidFill>
          </a:ln>
        </p:spPr>
        <p:txBody>
          <a:bodyPr wrap="none" rtlCol="0">
            <a:spAutoFit/>
          </a:bodyPr>
          <a:lstStyle/>
          <a:p>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取得了第一個</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p</a:t>
            </a:r>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的</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rPr>
              <a:t>class</a:t>
            </a:r>
            <a:endPar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58907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b="1" dirty="0" err="1" smtClean="0">
                <a:latin typeface="微軟正黑體" panose="020B0604030504040204" pitchFamily="34" charset="-120"/>
                <a:ea typeface="微軟正黑體" panose="020B0604030504040204" pitchFamily="34" charset="-120"/>
                <a:cs typeface="Dosis"/>
              </a:rPr>
              <a:t>NavigableString</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10" y="1354015"/>
            <a:ext cx="10018713" cy="4437185"/>
          </a:xfrm>
        </p:spPr>
        <p:txBody>
          <a:bodyPr anchor="t"/>
          <a:lstStyle/>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之中的字串</a:t>
            </a:r>
            <a:endPar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b="1" dirty="0">
                <a:latin typeface="Arial Unicode MS" panose="020B0604020202020204" pitchFamily="34" charset="-120"/>
                <a:ea typeface="Arial Unicode MS" panose="020B0604020202020204" pitchFamily="34" charset="-120"/>
                <a:cs typeface="Arial Unicode MS" panose="020B0604020202020204" pitchFamily="34" charset="-120"/>
              </a:rPr>
              <a:t>例</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endPar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49</a:t>
            </a:fld>
            <a:endParaRPr lang="zh-TW" altLang="en-US"/>
          </a:p>
        </p:txBody>
      </p:sp>
      <p:pic>
        <p:nvPicPr>
          <p:cNvPr id="5" name="圖片 4"/>
          <p:cNvPicPr>
            <a:picLocks noChangeAspect="1"/>
          </p:cNvPicPr>
          <p:nvPr/>
        </p:nvPicPr>
        <p:blipFill>
          <a:blip r:embed="rId2"/>
          <a:stretch>
            <a:fillRect/>
          </a:stretch>
        </p:blipFill>
        <p:spPr>
          <a:xfrm>
            <a:off x="1845358" y="2331019"/>
            <a:ext cx="3700385" cy="974889"/>
          </a:xfrm>
          <a:prstGeom prst="rect">
            <a:avLst/>
          </a:prstGeom>
        </p:spPr>
      </p:pic>
      <p:pic>
        <p:nvPicPr>
          <p:cNvPr id="7" name="圖片 6"/>
          <p:cNvPicPr>
            <a:picLocks noChangeAspect="1"/>
          </p:cNvPicPr>
          <p:nvPr/>
        </p:nvPicPr>
        <p:blipFill>
          <a:blip r:embed="rId3"/>
          <a:stretch>
            <a:fillRect/>
          </a:stretch>
        </p:blipFill>
        <p:spPr>
          <a:xfrm>
            <a:off x="1845358" y="3598409"/>
            <a:ext cx="3700385" cy="996665"/>
          </a:xfrm>
          <a:prstGeom prst="rect">
            <a:avLst/>
          </a:prstGeom>
        </p:spPr>
      </p:pic>
      <p:pic>
        <p:nvPicPr>
          <p:cNvPr id="9" name="圖片 8"/>
          <p:cNvPicPr>
            <a:picLocks noChangeAspect="1"/>
          </p:cNvPicPr>
          <p:nvPr/>
        </p:nvPicPr>
        <p:blipFill>
          <a:blip r:embed="rId4"/>
          <a:stretch>
            <a:fillRect/>
          </a:stretch>
        </p:blipFill>
        <p:spPr>
          <a:xfrm>
            <a:off x="1845358" y="4887575"/>
            <a:ext cx="4000500" cy="1247775"/>
          </a:xfrm>
          <a:prstGeom prst="rect">
            <a:avLst/>
          </a:prstGeom>
        </p:spPr>
      </p:pic>
      <p:sp>
        <p:nvSpPr>
          <p:cNvPr id="12" name="文字方塊 11"/>
          <p:cNvSpPr txBox="1"/>
          <p:nvPr/>
        </p:nvSpPr>
        <p:spPr>
          <a:xfrm>
            <a:off x="6989885" y="4158762"/>
            <a:ext cx="184731" cy="369332"/>
          </a:xfrm>
          <a:prstGeom prst="rect">
            <a:avLst/>
          </a:prstGeom>
          <a:noFill/>
        </p:spPr>
        <p:txBody>
          <a:bodyPr wrap="none" rtlCol="0">
            <a:spAutoFit/>
          </a:bodyPr>
          <a:lstStyle/>
          <a:p>
            <a:endParaRPr lang="zh-TW" altLang="en-US" dirty="0"/>
          </a:p>
        </p:txBody>
      </p:sp>
      <p:grpSp>
        <p:nvGrpSpPr>
          <p:cNvPr id="24" name="群組 23"/>
          <p:cNvGrpSpPr/>
          <p:nvPr/>
        </p:nvGrpSpPr>
        <p:grpSpPr>
          <a:xfrm>
            <a:off x="1776046" y="4458372"/>
            <a:ext cx="9563101" cy="1458851"/>
            <a:chOff x="1776046" y="4458372"/>
            <a:chExt cx="9563101" cy="1458851"/>
          </a:xfrm>
        </p:grpSpPr>
        <p:sp>
          <p:nvSpPr>
            <p:cNvPr id="10" name="矩形 9"/>
            <p:cNvSpPr/>
            <p:nvPr/>
          </p:nvSpPr>
          <p:spPr>
            <a:xfrm>
              <a:off x="1776046" y="5688623"/>
              <a:ext cx="633046"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409092" y="4851459"/>
              <a:ext cx="3436766"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p:cNvGrpSpPr/>
            <p:nvPr/>
          </p:nvGrpSpPr>
          <p:grpSpPr>
            <a:xfrm>
              <a:off x="5845858" y="4458372"/>
              <a:ext cx="5493289" cy="1200329"/>
              <a:chOff x="5845858" y="4458372"/>
              <a:chExt cx="5493289" cy="1200329"/>
            </a:xfrm>
          </p:grpSpPr>
          <p:sp>
            <p:nvSpPr>
              <p:cNvPr id="13" name="文字方塊 12"/>
              <p:cNvSpPr txBox="1"/>
              <p:nvPr/>
            </p:nvSpPr>
            <p:spPr>
              <a:xfrm>
                <a:off x="6409592" y="4458372"/>
                <a:ext cx="4929555" cy="1200329"/>
              </a:xfrm>
              <a:prstGeom prst="rect">
                <a:avLst/>
              </a:prstGeom>
              <a:noFill/>
              <a:ln>
                <a:solidFill>
                  <a:schemeClr val="tx1"/>
                </a:solidFill>
              </a:ln>
            </p:spPr>
            <p:txBody>
              <a:bodyPr wrap="non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當</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string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之外的時候，是印不出來</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.string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的</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拿掉</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title</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之後為 </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Yahoo</a:t>
                </a:r>
                <a:r>
                  <a:rPr lang="zh-TW" altLang="en-US"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奇摩</a:t>
                </a:r>
                <a:r>
                  <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&lt;p&gt;</a:t>
                </a:r>
                <a:r>
                  <a:rPr lang="en-US" altLang="zh-TW" b="1" dirty="0" err="1"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Yahoooooo</a:t>
                </a:r>
                <a:r>
                  <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&lt;/p&gt;</a:t>
                </a:r>
              </a:p>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Yahoo</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奇摩在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p</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之外</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15" name="直線單箭頭接點 14"/>
              <p:cNvCxnSpPr>
                <a:stCxn id="11" idx="3"/>
                <a:endCxn id="13" idx="1"/>
              </p:cNvCxnSpPr>
              <p:nvPr/>
            </p:nvCxnSpPr>
            <p:spPr>
              <a:xfrm>
                <a:off x="5845858" y="4965759"/>
                <a:ext cx="563734" cy="927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群組 24"/>
          <p:cNvGrpSpPr/>
          <p:nvPr/>
        </p:nvGrpSpPr>
        <p:grpSpPr>
          <a:xfrm>
            <a:off x="5545743" y="3003388"/>
            <a:ext cx="5524099" cy="1093354"/>
            <a:chOff x="5545743" y="3003388"/>
            <a:chExt cx="5524099" cy="1093354"/>
          </a:xfrm>
        </p:grpSpPr>
        <p:sp>
          <p:nvSpPr>
            <p:cNvPr id="17" name="文字方塊 16"/>
            <p:cNvSpPr txBox="1"/>
            <p:nvPr/>
          </p:nvSpPr>
          <p:spPr>
            <a:xfrm>
              <a:off x="6409592" y="3003388"/>
              <a:ext cx="4660250" cy="923330"/>
            </a:xfrm>
            <a:prstGeom prst="rect">
              <a:avLst/>
            </a:prstGeom>
            <a:noFill/>
            <a:ln>
              <a:solidFill>
                <a:schemeClr val="tx1"/>
              </a:solidFill>
            </a:ln>
          </p:spPr>
          <p:txBody>
            <a:bodyPr wrap="non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拿掉</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title</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之後為 </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&lt;p&gt;Yahoo</a:t>
              </a:r>
              <a:r>
                <a:rPr lang="zh-TW" altLang="en-US"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奇摩</a:t>
              </a:r>
              <a:r>
                <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&lt;/p&gt;</a:t>
              </a:r>
            </a:p>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沒有</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strin</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p</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之外，所以印</a:t>
              </a:r>
              <a:r>
                <a:rPr lang="zh-TW" altLang="en-US" b="1" dirty="0">
                  <a:latin typeface="Arial Unicode MS" panose="020B0604020202020204" pitchFamily="34" charset="-120"/>
                  <a:ea typeface="Arial Unicode MS" panose="020B0604020202020204" pitchFamily="34" charset="-120"/>
                  <a:cs typeface="Arial Unicode MS" panose="020B0604020202020204" pitchFamily="34" charset="-120"/>
                </a:rPr>
                <a:t>得</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出來</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.string</a:t>
              </a:r>
            </a:p>
          </p:txBody>
        </p:sp>
        <p:cxnSp>
          <p:nvCxnSpPr>
            <p:cNvPr id="18" name="直線單箭頭接點 17"/>
            <p:cNvCxnSpPr>
              <a:stCxn id="7" idx="3"/>
              <a:endCxn id="17" idx="1"/>
            </p:cNvCxnSpPr>
            <p:nvPr/>
          </p:nvCxnSpPr>
          <p:spPr>
            <a:xfrm flipV="1">
              <a:off x="5545743" y="3465053"/>
              <a:ext cx="863849" cy="6316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6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Before crawling</a:t>
            </a:r>
            <a:endParaRPr lang="en" sz="4800" dirty="0"/>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5</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r>
              <a:rPr lang="zh-TW" altLang="en-US" sz="3200" dirty="0" smtClean="0">
                <a:latin typeface="Arial Unicode MS" pitchFamily="34" charset="-120"/>
                <a:ea typeface="Arial Unicode MS" pitchFamily="34" charset="-120"/>
                <a:cs typeface="Arial Unicode MS" pitchFamily="34" charset="-120"/>
                <a:sym typeface="Dosis"/>
              </a:rPr>
              <a:t>站在巨人的肩膀</a:t>
            </a:r>
            <a:endParaRPr lang="en-US" altLang="zh-TW" sz="3200" dirty="0" smtClean="0">
              <a:latin typeface="Arial Unicode MS" pitchFamily="34" charset="-120"/>
              <a:ea typeface="Arial Unicode MS" pitchFamily="34" charset="-120"/>
              <a:cs typeface="Arial Unicode MS" pitchFamily="34" charset="-120"/>
              <a:sym typeface="Dosis"/>
            </a:endParaRPr>
          </a:p>
          <a:p>
            <a:pPr marL="1066785" lvl="1"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許多爬蟲程式在</a:t>
            </a:r>
            <a:r>
              <a:rPr lang="en-US" altLang="zh-TW" sz="3200" dirty="0" err="1" smtClean="0">
                <a:latin typeface="Arial Unicode MS" pitchFamily="34" charset="-120"/>
                <a:ea typeface="Arial Unicode MS" pitchFamily="34" charset="-120"/>
                <a:cs typeface="Arial Unicode MS" pitchFamily="34" charset="-120"/>
                <a:sym typeface="Dosis"/>
              </a:rPr>
              <a:t>Github</a:t>
            </a:r>
            <a:r>
              <a:rPr lang="zh-TW" altLang="en-US" sz="3200" dirty="0" smtClean="0">
                <a:latin typeface="Arial Unicode MS" pitchFamily="34" charset="-120"/>
                <a:ea typeface="Arial Unicode MS" pitchFamily="34" charset="-120"/>
                <a:cs typeface="Arial Unicode MS" pitchFamily="34" charset="-120"/>
                <a:sym typeface="Dosis"/>
              </a:rPr>
              <a:t>上可找到 </a:t>
            </a:r>
          </a:p>
          <a:p>
            <a:pPr lvl="1"/>
            <a:r>
              <a:rPr lang="en-US" altLang="zh-TW" sz="3200" dirty="0" smtClean="0">
                <a:latin typeface="Arial Unicode MS" pitchFamily="34" charset="-120"/>
                <a:ea typeface="Arial Unicode MS" pitchFamily="34" charset="-120"/>
                <a:cs typeface="Arial Unicode MS" pitchFamily="34" charset="-120"/>
                <a:sym typeface="Dosis"/>
              </a:rPr>
              <a:t>	e.g. PTT crawler</a:t>
            </a:r>
          </a:p>
          <a:p>
            <a:pPr lvl="1"/>
            <a:r>
              <a:rPr lang="zh-TW" altLang="en-US" sz="3200" dirty="0" smtClean="0">
                <a:latin typeface="Arial Unicode MS" pitchFamily="34" charset="-120"/>
                <a:ea typeface="Arial Unicode MS" pitchFamily="34" charset="-120"/>
                <a:cs typeface="Arial Unicode MS" pitchFamily="34" charset="-120"/>
                <a:sym typeface="Dosis"/>
              </a:rPr>
              <a:t> </a:t>
            </a:r>
            <a:endParaRPr lang="en-US" altLang="zh-TW" sz="3200" dirty="0" smtClean="0">
              <a:latin typeface="Arial Unicode MS" pitchFamily="34" charset="-120"/>
              <a:ea typeface="Arial Unicode MS" pitchFamily="34" charset="-120"/>
              <a:cs typeface="Arial Unicode MS" pitchFamily="34" charset="-120"/>
              <a:sym typeface="Dosis"/>
            </a:endParaRPr>
          </a:p>
          <a:p>
            <a:pPr lvl="1"/>
            <a:endParaRPr lang="en-US" altLang="zh-TW" sz="3200" dirty="0" smtClean="0">
              <a:latin typeface="Arial Unicode MS" pitchFamily="34" charset="-120"/>
              <a:ea typeface="Arial Unicode MS" pitchFamily="34" charset="-120"/>
              <a:cs typeface="Arial Unicode MS" pitchFamily="34" charset="-120"/>
              <a:sym typeface="Dosis"/>
            </a:endParaRPr>
          </a:p>
          <a:p>
            <a:r>
              <a:rPr lang="zh-TW" altLang="en-US" sz="3200" dirty="0" smtClean="0">
                <a:latin typeface="Arial Unicode MS" pitchFamily="34" charset="-120"/>
                <a:ea typeface="Arial Unicode MS" pitchFamily="34" charset="-120"/>
                <a:cs typeface="Arial Unicode MS" pitchFamily="34" charset="-120"/>
                <a:sym typeface="Dosis"/>
              </a:rPr>
              <a:t>想爬的網站是否有</a:t>
            </a:r>
            <a:r>
              <a:rPr lang="en-US" altLang="zh-TW" sz="3200" dirty="0" smtClean="0">
                <a:latin typeface="Arial Unicode MS" pitchFamily="34" charset="-120"/>
                <a:ea typeface="Arial Unicode MS" pitchFamily="34" charset="-120"/>
                <a:cs typeface="Arial Unicode MS" pitchFamily="34" charset="-120"/>
                <a:sym typeface="Dosis"/>
              </a:rPr>
              <a:t>API?</a:t>
            </a:r>
          </a:p>
          <a:p>
            <a:pPr marL="1066785" lvl="1" indent="-609585">
              <a:buFont typeface="Arial" panose="020B0604020202020204" pitchFamily="34" charset="0"/>
              <a:buChar char="•"/>
            </a:pPr>
            <a:r>
              <a:rPr lang="zh-TW" altLang="en-US" sz="3200" dirty="0" smtClean="0">
                <a:latin typeface="Arial Unicode MS" pitchFamily="34" charset="-120"/>
                <a:ea typeface="Arial Unicode MS" pitchFamily="34" charset="-120"/>
                <a:cs typeface="Arial Unicode MS" pitchFamily="34" charset="-120"/>
                <a:sym typeface="Dosis"/>
              </a:rPr>
              <a:t>許多公司會透過</a:t>
            </a:r>
            <a:r>
              <a:rPr lang="en-US" altLang="zh-TW" sz="3200" dirty="0" smtClean="0">
                <a:latin typeface="Arial Unicode MS" pitchFamily="34" charset="-120"/>
                <a:ea typeface="Arial Unicode MS" pitchFamily="34" charset="-120"/>
                <a:cs typeface="Arial Unicode MS" pitchFamily="34" charset="-120"/>
                <a:sym typeface="Dosis"/>
              </a:rPr>
              <a:t>API</a:t>
            </a:r>
            <a:r>
              <a:rPr lang="zh-TW" altLang="en-US" sz="3200" dirty="0" smtClean="0">
                <a:latin typeface="Arial Unicode MS" pitchFamily="34" charset="-120"/>
                <a:ea typeface="Arial Unicode MS" pitchFamily="34" charset="-120"/>
                <a:cs typeface="Arial Unicode MS" pitchFamily="34" charset="-120"/>
                <a:sym typeface="Dosis"/>
              </a:rPr>
              <a:t>提供乾淨整齊的資料，並訂定爬行的規則</a:t>
            </a:r>
          </a:p>
          <a:p>
            <a:pPr lvl="1"/>
            <a:r>
              <a:rPr lang="en-US" altLang="zh-TW" sz="3200" dirty="0">
                <a:latin typeface="Arial Unicode MS" pitchFamily="34" charset="-120"/>
                <a:ea typeface="Arial Unicode MS" pitchFamily="34" charset="-120"/>
                <a:cs typeface="Arial Unicode MS" pitchFamily="34" charset="-120"/>
                <a:sym typeface="Dosis"/>
              </a:rPr>
              <a:t>	</a:t>
            </a:r>
            <a:r>
              <a:rPr lang="zh-TW" altLang="en-US" sz="3200" dirty="0" smtClean="0">
                <a:latin typeface="Arial Unicode MS" pitchFamily="34" charset="-120"/>
                <a:ea typeface="Arial Unicode MS" pitchFamily="34" charset="-120"/>
                <a:cs typeface="Arial Unicode MS" pitchFamily="34" charset="-120"/>
                <a:sym typeface="Dosis"/>
              </a:rPr>
              <a:t> </a:t>
            </a:r>
            <a:r>
              <a:rPr lang="en-US" altLang="zh-TW" sz="3200" dirty="0" smtClean="0">
                <a:latin typeface="Arial Unicode MS" pitchFamily="34" charset="-120"/>
                <a:ea typeface="Arial Unicode MS" pitchFamily="34" charset="-120"/>
                <a:cs typeface="Arial Unicode MS" pitchFamily="34" charset="-120"/>
                <a:sym typeface="Dosis"/>
              </a:rPr>
              <a:t>e.g.</a:t>
            </a:r>
            <a:r>
              <a:rPr lang="zh-TW" altLang="en-US" sz="3200" dirty="0" smtClean="0">
                <a:latin typeface="Arial Unicode MS" pitchFamily="34" charset="-120"/>
                <a:ea typeface="Arial Unicode MS" pitchFamily="34" charset="-120"/>
                <a:cs typeface="Arial Unicode MS" pitchFamily="34" charset="-120"/>
                <a:sym typeface="Dosis"/>
              </a:rPr>
              <a:t> </a:t>
            </a:r>
            <a:r>
              <a:rPr lang="en-US" altLang="zh-TW" sz="3200" dirty="0" smtClean="0">
                <a:latin typeface="Arial Unicode MS" pitchFamily="34" charset="-120"/>
                <a:ea typeface="Arial Unicode MS" pitchFamily="34" charset="-120"/>
                <a:cs typeface="Arial Unicode MS" pitchFamily="34" charset="-120"/>
                <a:sym typeface="Dosis"/>
              </a:rPr>
              <a:t>Facebook API</a:t>
            </a:r>
          </a:p>
        </p:txBody>
      </p:sp>
    </p:spTree>
    <p:extLst>
      <p:ext uri="{BB962C8B-B14F-4D97-AF65-F5344CB8AC3E}">
        <p14:creationId xmlns:p14="http://schemas.microsoft.com/office/powerpoint/2010/main" val="39650243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b="1" dirty="0">
                <a:latin typeface="微軟正黑體" panose="020B0604030504040204" pitchFamily="34" charset="-120"/>
                <a:ea typeface="微軟正黑體" panose="020B0604030504040204" pitchFamily="34" charset="-120"/>
                <a:cs typeface="Dosis"/>
              </a:rPr>
              <a:t>Text</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10" y="1354015"/>
            <a:ext cx="10018713" cy="5090747"/>
          </a:xfrm>
        </p:spPr>
        <p:txBody>
          <a:bodyPr anchor="t"/>
          <a:lstStyle/>
          <a:p>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中無視</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的所有字串</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b="1" dirty="0">
                <a:latin typeface="Arial Unicode MS" panose="020B0604020202020204" pitchFamily="34" charset="-120"/>
                <a:ea typeface="Arial Unicode MS" panose="020B0604020202020204" pitchFamily="34" charset="-120"/>
                <a:cs typeface="Arial Unicode MS" panose="020B0604020202020204" pitchFamily="34" charset="-120"/>
              </a:rPr>
              <a:t>例</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a:t>
            </a:r>
          </a:p>
        </p:txBody>
      </p:sp>
      <p:sp>
        <p:nvSpPr>
          <p:cNvPr id="11" name="投影片編號版面配置區 10"/>
          <p:cNvSpPr>
            <a:spLocks noGrp="1"/>
          </p:cNvSpPr>
          <p:nvPr>
            <p:ph type="sldNum" sz="quarter" idx="12"/>
          </p:nvPr>
        </p:nvSpPr>
        <p:spPr/>
        <p:txBody>
          <a:bodyPr/>
          <a:lstStyle/>
          <a:p>
            <a:fld id="{8DE89A66-5C77-4006-AC0A-99DFA80F0644}" type="slidenum">
              <a:rPr lang="zh-TW" altLang="en-US" smtClean="0"/>
              <a:t>50</a:t>
            </a:fld>
            <a:endParaRPr lang="zh-TW" altLang="en-US"/>
          </a:p>
        </p:txBody>
      </p:sp>
      <p:pic>
        <p:nvPicPr>
          <p:cNvPr id="3" name="圖片 2"/>
          <p:cNvPicPr>
            <a:picLocks noChangeAspect="1"/>
          </p:cNvPicPr>
          <p:nvPr/>
        </p:nvPicPr>
        <p:blipFill>
          <a:blip r:embed="rId2"/>
          <a:stretch>
            <a:fillRect/>
          </a:stretch>
        </p:blipFill>
        <p:spPr>
          <a:xfrm>
            <a:off x="1862503" y="2325930"/>
            <a:ext cx="3622017" cy="988769"/>
          </a:xfrm>
          <a:prstGeom prst="rect">
            <a:avLst/>
          </a:prstGeom>
        </p:spPr>
      </p:pic>
      <p:pic>
        <p:nvPicPr>
          <p:cNvPr id="4" name="圖片 3"/>
          <p:cNvPicPr>
            <a:picLocks noChangeAspect="1"/>
          </p:cNvPicPr>
          <p:nvPr/>
        </p:nvPicPr>
        <p:blipFill>
          <a:blip r:embed="rId3"/>
          <a:stretch>
            <a:fillRect/>
          </a:stretch>
        </p:blipFill>
        <p:spPr>
          <a:xfrm>
            <a:off x="1862505" y="3481753"/>
            <a:ext cx="3622015" cy="1046825"/>
          </a:xfrm>
          <a:prstGeom prst="rect">
            <a:avLst/>
          </a:prstGeom>
        </p:spPr>
      </p:pic>
      <p:pic>
        <p:nvPicPr>
          <p:cNvPr id="5" name="圖片 4"/>
          <p:cNvPicPr>
            <a:picLocks noChangeAspect="1"/>
          </p:cNvPicPr>
          <p:nvPr/>
        </p:nvPicPr>
        <p:blipFill>
          <a:blip r:embed="rId4"/>
          <a:stretch>
            <a:fillRect/>
          </a:stretch>
        </p:blipFill>
        <p:spPr>
          <a:xfrm>
            <a:off x="1862503" y="4798402"/>
            <a:ext cx="3981450" cy="1247775"/>
          </a:xfrm>
          <a:prstGeom prst="rect">
            <a:avLst/>
          </a:prstGeom>
        </p:spPr>
      </p:pic>
      <p:grpSp>
        <p:nvGrpSpPr>
          <p:cNvPr id="10" name="群組 9"/>
          <p:cNvGrpSpPr/>
          <p:nvPr/>
        </p:nvGrpSpPr>
        <p:grpSpPr>
          <a:xfrm>
            <a:off x="1776046" y="4458372"/>
            <a:ext cx="8934723" cy="1416355"/>
            <a:chOff x="1776046" y="4458372"/>
            <a:chExt cx="8934723" cy="1416355"/>
          </a:xfrm>
        </p:grpSpPr>
        <p:sp>
          <p:nvSpPr>
            <p:cNvPr id="7" name="矩形 6"/>
            <p:cNvSpPr/>
            <p:nvPr/>
          </p:nvSpPr>
          <p:spPr>
            <a:xfrm>
              <a:off x="1776046" y="5646127"/>
              <a:ext cx="1538654"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409592" y="4458372"/>
              <a:ext cx="4301177" cy="1200329"/>
            </a:xfrm>
            <a:prstGeom prst="rect">
              <a:avLst/>
            </a:prstGeom>
            <a:noFill/>
            <a:ln>
              <a:solidFill>
                <a:schemeClr val="tx1"/>
              </a:solidFill>
            </a:ln>
          </p:spPr>
          <p:txBody>
            <a:bodyPr wrap="non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當</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string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之外的時候，一樣印得出來</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因為無視</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，把所有</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拿掉之後印出</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b="1" dirty="0" err="1" smtClean="0">
                  <a:latin typeface="Arial Unicode MS" panose="020B0604020202020204" pitchFamily="34" charset="-120"/>
                  <a:ea typeface="Arial Unicode MS" panose="020B0604020202020204" pitchFamily="34" charset="-120"/>
                  <a:cs typeface="Arial Unicode MS" panose="020B0604020202020204" pitchFamily="34" charset="-120"/>
                </a:rPr>
                <a:t>title.text</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，結果為</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Yahoo</a:t>
              </a:r>
              <a:r>
                <a:rPr lang="zh-TW" altLang="en-US"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奇摩</a:t>
              </a:r>
              <a:r>
                <a:rPr lang="en-US" altLang="zh-TW" b="1" dirty="0" err="1"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Yahoooooo</a:t>
              </a:r>
              <a:endParaRPr lang="en-US" altLang="zh-TW"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9" name="直線單箭頭接點 8"/>
            <p:cNvCxnSpPr>
              <a:endCxn id="8" idx="1"/>
            </p:cNvCxnSpPr>
            <p:nvPr/>
          </p:nvCxnSpPr>
          <p:spPr>
            <a:xfrm>
              <a:off x="5845858" y="4965759"/>
              <a:ext cx="563734" cy="927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444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Autofit/>
          </a:bodyPr>
          <a:lstStyle/>
          <a:p>
            <a:pPr lvl="5" algn="l" defTabSz="457200" rtl="0">
              <a:spcBef>
                <a:spcPct val="0"/>
              </a:spcBef>
            </a:pPr>
            <a:r>
              <a:rPr lang="zh-TW" altLang="en-US" sz="4000" b="1" dirty="0" smtClean="0">
                <a:latin typeface="微軟正黑體" panose="020B0604030504040204" pitchFamily="34" charset="-120"/>
                <a:ea typeface="微軟正黑體" panose="020B0604030504040204" pitchFamily="34" charset="-120"/>
                <a:cs typeface="Dosis"/>
                <a:sym typeface="Dosis"/>
              </a:rPr>
              <a:t>快速查看網頁元件資訊</a:t>
            </a:r>
            <a:endParaRPr lang="zh-TW" altLang="en-US" sz="4000"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591408" y="1116623"/>
            <a:ext cx="10018713" cy="5556739"/>
          </a:xfrm>
        </p:spPr>
        <p:txBody>
          <a:bodyPr anchor="t"/>
          <a:lstStyle/>
          <a:p>
            <a:pPr marL="342900" lvl="5" indent="-342900">
              <a:buFont typeface="Arial" panose="020B0604020202020204" pitchFamily="34" charset="0"/>
              <a:buChar char="•"/>
            </a:pPr>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進入網頁按</a:t>
            </a:r>
            <a:r>
              <a:rPr lang="en-US" altLang="zh-TW" sz="24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f12</a:t>
            </a:r>
            <a:r>
              <a:rPr lang="zh-TW" altLang="en-US" sz="24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，或是右鍵按檢查</a:t>
            </a:r>
            <a:endParaRPr lang="zh-TW" altLang="en-US" sz="2400" b="1" dirty="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51</a:t>
            </a:fld>
            <a:endParaRPr lang="zh-TW" altLang="en-US"/>
          </a:p>
        </p:txBody>
      </p:sp>
      <p:pic>
        <p:nvPicPr>
          <p:cNvPr id="9" name="圖片 8"/>
          <p:cNvPicPr>
            <a:picLocks noChangeAspect="1"/>
          </p:cNvPicPr>
          <p:nvPr/>
        </p:nvPicPr>
        <p:blipFill>
          <a:blip r:embed="rId2"/>
          <a:stretch>
            <a:fillRect/>
          </a:stretch>
        </p:blipFill>
        <p:spPr>
          <a:xfrm>
            <a:off x="1890345" y="1607588"/>
            <a:ext cx="9013037" cy="4964944"/>
          </a:xfrm>
          <a:prstGeom prst="rect">
            <a:avLst/>
          </a:prstGeom>
        </p:spPr>
      </p:pic>
    </p:spTree>
    <p:extLst>
      <p:ext uri="{BB962C8B-B14F-4D97-AF65-F5344CB8AC3E}">
        <p14:creationId xmlns:p14="http://schemas.microsoft.com/office/powerpoint/2010/main" val="19074194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2"/>
          <a:stretch>
            <a:fillRect/>
          </a:stretch>
        </p:blipFill>
        <p:spPr>
          <a:xfrm>
            <a:off x="1266092" y="1170488"/>
            <a:ext cx="10173622" cy="5604267"/>
          </a:xfrm>
          <a:prstGeom prst="rect">
            <a:avLst/>
          </a:prstGeom>
        </p:spPr>
      </p:pic>
      <p:sp>
        <p:nvSpPr>
          <p:cNvPr id="2" name="標題 1"/>
          <p:cNvSpPr>
            <a:spLocks noGrp="1"/>
          </p:cNvSpPr>
          <p:nvPr>
            <p:ph type="title"/>
          </p:nvPr>
        </p:nvSpPr>
        <p:spPr>
          <a:xfrm>
            <a:off x="1484309" y="316524"/>
            <a:ext cx="10018713" cy="870437"/>
          </a:xfrm>
        </p:spPr>
        <p:txBody>
          <a:bodyPr>
            <a:normAutofit/>
          </a:bodyPr>
          <a:lstStyle/>
          <a:p>
            <a:r>
              <a:rPr lang="zh-TW" altLang="en-US" b="1" dirty="0">
                <a:latin typeface="微軟正黑體" panose="020B0604030504040204" pitchFamily="34" charset="-120"/>
                <a:ea typeface="微軟正黑體" panose="020B0604030504040204" pitchFamily="34" charset="-120"/>
                <a:cs typeface="Dosis"/>
                <a:sym typeface="Dosis"/>
              </a:rPr>
              <a:t>快速查看網頁元件資訊</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52</a:t>
            </a:fld>
            <a:endParaRPr lang="zh-TW" altLang="en-US"/>
          </a:p>
        </p:txBody>
      </p:sp>
      <p:grpSp>
        <p:nvGrpSpPr>
          <p:cNvPr id="22" name="群組 21"/>
          <p:cNvGrpSpPr/>
          <p:nvPr/>
        </p:nvGrpSpPr>
        <p:grpSpPr>
          <a:xfrm>
            <a:off x="6603550" y="1094495"/>
            <a:ext cx="3597263" cy="2205683"/>
            <a:chOff x="6603550" y="1094495"/>
            <a:chExt cx="3597263" cy="2205683"/>
          </a:xfrm>
        </p:grpSpPr>
        <p:grpSp>
          <p:nvGrpSpPr>
            <p:cNvPr id="5" name="群組 4"/>
            <p:cNvGrpSpPr/>
            <p:nvPr/>
          </p:nvGrpSpPr>
          <p:grpSpPr>
            <a:xfrm>
              <a:off x="6603550" y="1094495"/>
              <a:ext cx="3597263" cy="2205683"/>
              <a:chOff x="4740866" y="1230032"/>
              <a:chExt cx="2517348" cy="1494568"/>
            </a:xfrm>
          </p:grpSpPr>
          <p:sp>
            <p:nvSpPr>
              <p:cNvPr id="7" name="橢圓 6"/>
              <p:cNvSpPr/>
              <p:nvPr/>
            </p:nvSpPr>
            <p:spPr>
              <a:xfrm>
                <a:off x="4740866" y="1230032"/>
                <a:ext cx="211100" cy="20871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6058064" y="1657800"/>
                <a:ext cx="1200150" cy="10668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cxnSp>
          <p:nvCxnSpPr>
            <p:cNvPr id="19" name="直線單箭頭接點 18"/>
            <p:cNvCxnSpPr>
              <a:stCxn id="7" idx="6"/>
              <a:endCxn id="8" idx="1"/>
            </p:cNvCxnSpPr>
            <p:nvPr/>
          </p:nvCxnSpPr>
          <p:spPr>
            <a:xfrm>
              <a:off x="6905210" y="1248507"/>
              <a:ext cx="1580602" cy="12644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10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Autofit/>
          </a:bodyPr>
          <a:lstStyle/>
          <a:p>
            <a:pPr lvl="5" algn="l" defTabSz="457200" rtl="0">
              <a:spcBef>
                <a:spcPct val="0"/>
              </a:spcBef>
            </a:pPr>
            <a:r>
              <a:rPr lang="zh-TW" altLang="en-US" sz="4000" b="1" dirty="0" smtClean="0">
                <a:solidFill>
                  <a:schemeClr val="tx1"/>
                </a:solidFill>
                <a:latin typeface="微軟正黑體" panose="020B0604030504040204" pitchFamily="34" charset="-120"/>
                <a:ea typeface="微軟正黑體" panose="020B0604030504040204" pitchFamily="34" charset="-120"/>
                <a:cs typeface="Dosis"/>
                <a:sym typeface="Dosis"/>
              </a:rPr>
              <a:t>快速查看網頁元件資訊</a:t>
            </a:r>
            <a:endParaRPr lang="zh-TW" altLang="en-US" sz="4000" dirty="0">
              <a:solidFill>
                <a:schemeClr val="tx1"/>
              </a:solidFill>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591408" y="1116623"/>
            <a:ext cx="10018713" cy="5556739"/>
          </a:xfrm>
        </p:spPr>
        <p:txBody>
          <a:bodyPr anchor="t"/>
          <a:lstStyle/>
          <a:p>
            <a:pPr marL="342900" lvl="5" indent="-342900">
              <a:buFont typeface="Arial" panose="020B0604020202020204" pitchFamily="34" charset="0"/>
              <a:buChar char="•"/>
            </a:pPr>
            <a:r>
              <a:rPr lang="zh-TW" altLang="en-US" sz="2400" b="1" dirty="0">
                <a:latin typeface="Arial Unicode MS" panose="020B0604020202020204" pitchFamily="34" charset="-120"/>
                <a:ea typeface="Arial Unicode MS" panose="020B0604020202020204" pitchFamily="34" charset="-120"/>
                <a:cs typeface="Arial Unicode MS" panose="020B0604020202020204" pitchFamily="34" charset="-120"/>
                <a:sym typeface="Dosis"/>
              </a:rPr>
              <a:t>把滑鼠移到想要查詢的元件</a:t>
            </a:r>
          </a:p>
        </p:txBody>
      </p:sp>
      <p:sp>
        <p:nvSpPr>
          <p:cNvPr id="7" name="投影片編號版面配置區 6"/>
          <p:cNvSpPr>
            <a:spLocks noGrp="1"/>
          </p:cNvSpPr>
          <p:nvPr>
            <p:ph type="sldNum" sz="quarter" idx="12"/>
          </p:nvPr>
        </p:nvSpPr>
        <p:spPr/>
        <p:txBody>
          <a:bodyPr/>
          <a:lstStyle/>
          <a:p>
            <a:fld id="{8DE89A66-5C77-4006-AC0A-99DFA80F0644}" type="slidenum">
              <a:rPr lang="zh-TW" altLang="en-US" smtClean="0"/>
              <a:t>53</a:t>
            </a:fld>
            <a:endParaRPr lang="zh-TW" altLang="en-US"/>
          </a:p>
        </p:txBody>
      </p:sp>
      <p:pic>
        <p:nvPicPr>
          <p:cNvPr id="3" name="圖片 2"/>
          <p:cNvPicPr>
            <a:picLocks noChangeAspect="1"/>
          </p:cNvPicPr>
          <p:nvPr/>
        </p:nvPicPr>
        <p:blipFill>
          <a:blip r:embed="rId2"/>
          <a:stretch>
            <a:fillRect/>
          </a:stretch>
        </p:blipFill>
        <p:spPr>
          <a:xfrm>
            <a:off x="1591408" y="1590539"/>
            <a:ext cx="8947272" cy="5082823"/>
          </a:xfrm>
          <a:prstGeom prst="rect">
            <a:avLst/>
          </a:prstGeom>
        </p:spPr>
      </p:pic>
      <p:grpSp>
        <p:nvGrpSpPr>
          <p:cNvPr id="11" name="群組 10"/>
          <p:cNvGrpSpPr/>
          <p:nvPr/>
        </p:nvGrpSpPr>
        <p:grpSpPr>
          <a:xfrm>
            <a:off x="2084303" y="2329961"/>
            <a:ext cx="8454377" cy="1529861"/>
            <a:chOff x="2084303" y="2329961"/>
            <a:chExt cx="8454377" cy="1529861"/>
          </a:xfrm>
        </p:grpSpPr>
        <p:sp>
          <p:nvSpPr>
            <p:cNvPr id="5" name="橢圓 4"/>
            <p:cNvSpPr/>
            <p:nvPr/>
          </p:nvSpPr>
          <p:spPr>
            <a:xfrm>
              <a:off x="2084303" y="2329961"/>
              <a:ext cx="2505282" cy="15298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6972300" y="2329961"/>
              <a:ext cx="3566380" cy="3604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a:stCxn id="5" idx="6"/>
            </p:cNvCxnSpPr>
            <p:nvPr/>
          </p:nvCxnSpPr>
          <p:spPr>
            <a:xfrm flipV="1">
              <a:off x="4589585" y="2505808"/>
              <a:ext cx="2382715" cy="5890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56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649087" y="2288929"/>
            <a:ext cx="8930747" cy="2110382"/>
          </a:xfrm>
        </p:spPr>
        <p:txBody>
          <a:bodyPr anchor="t">
            <a:normAutofit/>
          </a:bodyPr>
          <a:lstStyle/>
          <a:p>
            <a:pPr algn="ctr"/>
            <a:r>
              <a:rPr lang="zh-TW" altLang="en-US" sz="6000" b="1" dirty="0" smtClean="0">
                <a:latin typeface="微軟正黑體" panose="020B0604030504040204" pitchFamily="34" charset="-120"/>
                <a:ea typeface="微軟正黑體" panose="020B0604030504040204" pitchFamily="34" charset="-120"/>
                <a:cs typeface="Dosis"/>
                <a:sym typeface="Dosis"/>
              </a:rPr>
              <a:t>實戰演練</a:t>
            </a:r>
            <a:r>
              <a:rPr lang="en-US" altLang="zh-TW" sz="6000" b="1" dirty="0" smtClean="0">
                <a:latin typeface="微軟正黑體" panose="020B0604030504040204" pitchFamily="34" charset="-120"/>
                <a:ea typeface="微軟正黑體" panose="020B0604030504040204" pitchFamily="34" charset="-120"/>
                <a:cs typeface="Dosis"/>
                <a:sym typeface="Dosis"/>
              </a:rPr>
              <a:t/>
            </a:r>
            <a:br>
              <a:rPr lang="en-US" altLang="zh-TW" sz="6000" b="1" dirty="0" smtClean="0">
                <a:latin typeface="微軟正黑體" panose="020B0604030504040204" pitchFamily="34" charset="-120"/>
                <a:ea typeface="微軟正黑體" panose="020B0604030504040204" pitchFamily="34" charset="-120"/>
                <a:cs typeface="Dosis"/>
                <a:sym typeface="Dosis"/>
              </a:rPr>
            </a:br>
            <a:r>
              <a:rPr lang="zh-TW" altLang="en-US" sz="6000" b="1" dirty="0" smtClean="0">
                <a:latin typeface="微軟正黑體" panose="020B0604030504040204" pitchFamily="34" charset="-120"/>
                <a:ea typeface="微軟正黑體" panose="020B0604030504040204" pitchFamily="34" charset="-120"/>
                <a:cs typeface="Dosis"/>
                <a:sym typeface="Dosis"/>
              </a:rPr>
              <a:t>中古車</a:t>
            </a:r>
            <a:r>
              <a:rPr lang="en-US" altLang="zh-TW" sz="6000" b="1" dirty="0" smtClean="0">
                <a:latin typeface="微軟正黑體" panose="020B0604030504040204" pitchFamily="34" charset="-120"/>
                <a:ea typeface="微軟正黑體" panose="020B0604030504040204" pitchFamily="34" charset="-120"/>
                <a:cs typeface="Dosis"/>
                <a:sym typeface="Dosis"/>
              </a:rPr>
              <a:t>crawling</a:t>
            </a:r>
            <a:r>
              <a:rPr lang="zh-TW" altLang="en-US" sz="6000" b="1" dirty="0" smtClean="0">
                <a:latin typeface="微軟正黑體" panose="020B0604030504040204" pitchFamily="34" charset="-120"/>
                <a:ea typeface="微軟正黑體" panose="020B0604030504040204" pitchFamily="34" charset="-120"/>
                <a:cs typeface="Dosis"/>
                <a:sym typeface="Dosis"/>
              </a:rPr>
              <a:t>與分析</a:t>
            </a:r>
            <a:endParaRPr lang="zh-TW" altLang="en-US" sz="6000" dirty="0">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fld id="{8DE89A66-5C77-4006-AC0A-99DFA80F0644}" type="slidenum">
              <a:rPr lang="zh-TW" altLang="en-US" smtClean="0"/>
              <a:t>54</a:t>
            </a:fld>
            <a:endParaRPr lang="zh-TW" altLang="en-US"/>
          </a:p>
        </p:txBody>
      </p:sp>
    </p:spTree>
    <p:extLst>
      <p:ext uri="{BB962C8B-B14F-4D97-AF65-F5344CB8AC3E}">
        <p14:creationId xmlns:p14="http://schemas.microsoft.com/office/powerpoint/2010/main" val="884782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09" y="316524"/>
            <a:ext cx="10018713" cy="870437"/>
          </a:xfrm>
        </p:spPr>
        <p:txBody>
          <a:bodyPr>
            <a:normAutofit/>
          </a:bodyPr>
          <a:lstStyle/>
          <a:p>
            <a:r>
              <a:rPr lang="en-US" altLang="zh-TW" dirty="0" smtClean="0">
                <a:latin typeface="微軟正黑體" panose="020B0604030504040204" pitchFamily="34" charset="-120"/>
                <a:ea typeface="微軟正黑體" panose="020B0604030504040204" pitchFamily="34" charset="-120"/>
              </a:rPr>
              <a:t>Crawling</a:t>
            </a:r>
            <a:r>
              <a:rPr lang="zh-TW" altLang="en-US"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a:xfrm>
            <a:off x="1484310" y="1354015"/>
            <a:ext cx="10018713" cy="4437185"/>
          </a:xfrm>
        </p:spPr>
        <p:txBody>
          <a:bodyPr anchor="t"/>
          <a:lstStyle/>
          <a:p>
            <a:endPar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Crawl</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中古車的網頁</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找出中古車的各種資料：年份、里程數</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等等</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endPar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分析車價與其他因素的關聯性</a:t>
            </a:r>
            <a:endPar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55</a:t>
            </a:fld>
            <a:endParaRPr lang="zh-TW" altLang="en-US"/>
          </a:p>
        </p:txBody>
      </p:sp>
    </p:spTree>
    <p:extLst>
      <p:ext uri="{BB962C8B-B14F-4D97-AF65-F5344CB8AC3E}">
        <p14:creationId xmlns:p14="http://schemas.microsoft.com/office/powerpoint/2010/main" val="14174547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hlinkClick r:id="rId2"/>
              </a:rPr>
              <a:t>https://www.findcar.com.tw</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hlinkClick r:id="rId2"/>
              </a:rPr>
              <a:t>/</a:t>
            </a:r>
            <a:endPar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56</a:t>
            </a:fld>
            <a:endParaRPr lang="zh-TW" altLang="en-US"/>
          </a:p>
        </p:txBody>
      </p:sp>
      <p:pic>
        <p:nvPicPr>
          <p:cNvPr id="7" name="圖片 6"/>
          <p:cNvPicPr>
            <a:picLocks noChangeAspect="1"/>
          </p:cNvPicPr>
          <p:nvPr/>
        </p:nvPicPr>
        <p:blipFill>
          <a:blip r:embed="rId3"/>
          <a:stretch>
            <a:fillRect/>
          </a:stretch>
        </p:blipFill>
        <p:spPr>
          <a:xfrm>
            <a:off x="2676890" y="2026261"/>
            <a:ext cx="6806975" cy="4567970"/>
          </a:xfrm>
          <a:prstGeom prst="rect">
            <a:avLst/>
          </a:prstGeom>
        </p:spPr>
      </p:pic>
      <p:sp>
        <p:nvSpPr>
          <p:cNvPr id="8" name="橢圓 7"/>
          <p:cNvSpPr/>
          <p:nvPr/>
        </p:nvSpPr>
        <p:spPr>
          <a:xfrm>
            <a:off x="2848708" y="2848708"/>
            <a:ext cx="1019907" cy="5011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645271" y="2848708"/>
            <a:ext cx="1104898" cy="5011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6579577" y="2236177"/>
            <a:ext cx="841131" cy="5011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776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normAutofit/>
          </a:bodyPr>
          <a:lstStyle/>
          <a:p>
            <a:r>
              <a:rPr lang="en-US" altLang="zh-TW" sz="2100" dirty="0">
                <a:latin typeface="Arial Unicode MS" panose="020B0604020202020204" pitchFamily="34" charset="-120"/>
                <a:ea typeface="Arial Unicode MS" panose="020B0604020202020204" pitchFamily="34" charset="-120"/>
                <a:cs typeface="Arial Unicode MS" panose="020B0604020202020204" pitchFamily="34" charset="-120"/>
                <a:hlinkClick r:id="rId2"/>
              </a:rPr>
              <a:t>https://</a:t>
            </a:r>
            <a:r>
              <a:rPr lang="en-US" altLang="zh-TW" sz="2100" dirty="0" smtClean="0">
                <a:latin typeface="Arial Unicode MS" panose="020B0604020202020204" pitchFamily="34" charset="-120"/>
                <a:ea typeface="Arial Unicode MS" panose="020B0604020202020204" pitchFamily="34" charset="-120"/>
                <a:cs typeface="Arial Unicode MS" panose="020B0604020202020204" pitchFamily="34" charset="-120"/>
                <a:hlinkClick r:id="rId2"/>
              </a:rPr>
              <a:t>www.findcar.com.tw/datalist.aspx?u=1&amp;b=72&amp;m=577</a:t>
            </a:r>
            <a:endParaRPr lang="en-US" altLang="zh-TW" sz="21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zh-TW" altLang="en-US" sz="21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8DE89A66-5C77-4006-AC0A-99DFA80F0644}" type="slidenum">
              <a:rPr lang="zh-TW" altLang="en-US" smtClean="0"/>
              <a:t>57</a:t>
            </a:fld>
            <a:endParaRPr lang="zh-TW" altLang="en-US"/>
          </a:p>
        </p:txBody>
      </p:sp>
      <p:pic>
        <p:nvPicPr>
          <p:cNvPr id="3" name="圖片 2"/>
          <p:cNvPicPr>
            <a:picLocks noChangeAspect="1"/>
          </p:cNvPicPr>
          <p:nvPr/>
        </p:nvPicPr>
        <p:blipFill>
          <a:blip r:embed="rId3"/>
          <a:stretch>
            <a:fillRect/>
          </a:stretch>
        </p:blipFill>
        <p:spPr>
          <a:xfrm>
            <a:off x="2155739" y="1857785"/>
            <a:ext cx="8482422" cy="4900094"/>
          </a:xfrm>
          <a:prstGeom prst="rect">
            <a:avLst/>
          </a:prstGeom>
        </p:spPr>
      </p:pic>
      <p:grpSp>
        <p:nvGrpSpPr>
          <p:cNvPr id="15" name="群組 14"/>
          <p:cNvGrpSpPr/>
          <p:nvPr/>
        </p:nvGrpSpPr>
        <p:grpSpPr>
          <a:xfrm>
            <a:off x="4492869" y="455799"/>
            <a:ext cx="7160955" cy="1882955"/>
            <a:chOff x="4492869" y="455799"/>
            <a:chExt cx="7160955" cy="1882955"/>
          </a:xfrm>
        </p:grpSpPr>
        <p:sp>
          <p:nvSpPr>
            <p:cNvPr id="4" name="矩形 3"/>
            <p:cNvSpPr/>
            <p:nvPr/>
          </p:nvSpPr>
          <p:spPr>
            <a:xfrm>
              <a:off x="4492869" y="2101362"/>
              <a:ext cx="3305908" cy="2373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a:stCxn id="4" idx="3"/>
              <a:endCxn id="8" idx="1"/>
            </p:cNvCxnSpPr>
            <p:nvPr/>
          </p:nvCxnSpPr>
          <p:spPr>
            <a:xfrm flipV="1">
              <a:off x="7798777" y="778965"/>
              <a:ext cx="1592889" cy="1441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9391666" y="455799"/>
              <a:ext cx="2262158" cy="646331"/>
            </a:xfrm>
            <a:prstGeom prst="rect">
              <a:avLst/>
            </a:prstGeom>
            <a:noFill/>
            <a:ln w="38100">
              <a:solidFill>
                <a:srgbClr val="FF0000"/>
              </a:solidFill>
            </a:ln>
          </p:spPr>
          <p:txBody>
            <a:bodyPr wrap="none" rtlCol="0">
              <a:spAutoFit/>
            </a:bodyPr>
            <a:lstStyle/>
            <a:p>
              <a:r>
                <a:rPr lang="zh-TW" altLang="en-US" b="1" dirty="0">
                  <a:latin typeface="Dosis"/>
                  <a:sym typeface="Dosis"/>
                </a:rPr>
                <a:t>每</a:t>
              </a:r>
              <a:r>
                <a:rPr lang="zh-TW" altLang="en-US" b="1" dirty="0" smtClean="0">
                  <a:latin typeface="Dosis"/>
                  <a:sym typeface="Dosis"/>
                </a:rPr>
                <a:t>台車有自己的網頁</a:t>
              </a:r>
              <a:endParaRPr lang="en-US" altLang="zh-TW" b="1" dirty="0" smtClean="0">
                <a:latin typeface="Dosis"/>
                <a:sym typeface="Dosis"/>
              </a:endParaRPr>
            </a:p>
            <a:p>
              <a:r>
                <a:rPr lang="zh-TW" altLang="en-US" b="1" dirty="0">
                  <a:latin typeface="Dosis"/>
                  <a:sym typeface="Dosis"/>
                </a:rPr>
                <a:t>目標</a:t>
              </a:r>
              <a:r>
                <a:rPr lang="zh-TW" altLang="en-US" b="1" dirty="0" smtClean="0">
                  <a:latin typeface="Dosis"/>
                  <a:sym typeface="Dosis"/>
                </a:rPr>
                <a:t>找到車子</a:t>
              </a:r>
              <a:r>
                <a:rPr lang="zh-TW" altLang="en-US" b="1" dirty="0">
                  <a:latin typeface="Dosis"/>
                  <a:sym typeface="Dosis"/>
                </a:rPr>
                <a:t>的連結</a:t>
              </a:r>
              <a:endParaRPr lang="zh-TW" altLang="en-US" dirty="0"/>
            </a:p>
          </p:txBody>
        </p:sp>
      </p:grp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240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11" name="投影片編號版面配置區 10"/>
          <p:cNvSpPr>
            <a:spLocks noGrp="1"/>
          </p:cNvSpPr>
          <p:nvPr>
            <p:ph type="sldNum" sz="quarter" idx="12"/>
          </p:nvPr>
        </p:nvSpPr>
        <p:spPr/>
        <p:txBody>
          <a:bodyPr/>
          <a:lstStyle/>
          <a:p>
            <a:fld id="{8DE89A66-5C77-4006-AC0A-99DFA80F0644}" type="slidenum">
              <a:rPr lang="zh-TW" altLang="en-US" smtClean="0"/>
              <a:t>58</a:t>
            </a:fld>
            <a:endParaRPr lang="zh-TW" altLang="en-US"/>
          </a:p>
        </p:txBody>
      </p:sp>
      <p:pic>
        <p:nvPicPr>
          <p:cNvPr id="3" name="圖片 2"/>
          <p:cNvPicPr>
            <a:picLocks noChangeAspect="1"/>
          </p:cNvPicPr>
          <p:nvPr/>
        </p:nvPicPr>
        <p:blipFill>
          <a:blip r:embed="rId2"/>
          <a:stretch>
            <a:fillRect/>
          </a:stretch>
        </p:blipFill>
        <p:spPr>
          <a:xfrm>
            <a:off x="741796" y="1281953"/>
            <a:ext cx="11121311" cy="5140417"/>
          </a:xfrm>
          <a:prstGeom prst="rect">
            <a:avLst/>
          </a:prstGeom>
        </p:spPr>
      </p:pic>
      <p:pic>
        <p:nvPicPr>
          <p:cNvPr id="4" name="圖片 3"/>
          <p:cNvPicPr>
            <a:picLocks noChangeAspect="1"/>
          </p:cNvPicPr>
          <p:nvPr/>
        </p:nvPicPr>
        <p:blipFill>
          <a:blip r:embed="rId3"/>
          <a:stretch>
            <a:fillRect/>
          </a:stretch>
        </p:blipFill>
        <p:spPr>
          <a:xfrm>
            <a:off x="4888448" y="2282776"/>
            <a:ext cx="6965867" cy="1569385"/>
          </a:xfrm>
          <a:prstGeom prst="rect">
            <a:avLst/>
          </a:prstGeom>
        </p:spPr>
      </p:pic>
      <p:cxnSp>
        <p:nvCxnSpPr>
          <p:cNvPr id="7" name="直線單箭頭接點 6"/>
          <p:cNvCxnSpPr>
            <a:endCxn id="4" idx="2"/>
          </p:cNvCxnSpPr>
          <p:nvPr/>
        </p:nvCxnSpPr>
        <p:spPr>
          <a:xfrm flipH="1" flipV="1">
            <a:off x="8380174" y="3852161"/>
            <a:ext cx="288697" cy="1365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4890682" y="1818452"/>
            <a:ext cx="598754" cy="684917"/>
            <a:chOff x="4890682" y="1818452"/>
            <a:chExt cx="598754" cy="684917"/>
          </a:xfrm>
        </p:grpSpPr>
        <p:sp>
          <p:nvSpPr>
            <p:cNvPr id="10" name="文字方塊 9"/>
            <p:cNvSpPr txBox="1"/>
            <p:nvPr/>
          </p:nvSpPr>
          <p:spPr>
            <a:xfrm>
              <a:off x="4890682" y="1818452"/>
              <a:ext cx="598754" cy="369332"/>
            </a:xfrm>
            <a:prstGeom prst="rect">
              <a:avLst/>
            </a:prstGeom>
            <a:solidFill>
              <a:schemeClr val="bg1"/>
            </a:solidFill>
            <a:ln>
              <a:solidFill>
                <a:schemeClr val="tx1"/>
              </a:solidFill>
            </a:ln>
          </p:spPr>
          <p:txBody>
            <a:bodyPr wrap="none" rtlCol="0">
              <a:spAutoFit/>
            </a:bodyPr>
            <a:lstStyle/>
            <a:p>
              <a:r>
                <a:rPr lang="en-US" altLang="zh-TW" dirty="0" smtClean="0">
                  <a:solidFill>
                    <a:srgbClr val="FF0000"/>
                  </a:solidFill>
                  <a:latin typeface="Arial Black" panose="020B0A04020102020204" pitchFamily="34" charset="0"/>
                </a:rPr>
                <a:t>tag</a:t>
              </a:r>
              <a:endParaRPr lang="zh-TW" altLang="en-US" dirty="0">
                <a:solidFill>
                  <a:srgbClr val="FF0000"/>
                </a:solidFill>
              </a:endParaRPr>
            </a:p>
          </p:txBody>
        </p:sp>
        <p:sp>
          <p:nvSpPr>
            <p:cNvPr id="15" name="矩形 14"/>
            <p:cNvSpPr/>
            <p:nvPr/>
          </p:nvSpPr>
          <p:spPr>
            <a:xfrm>
              <a:off x="4946753" y="2271545"/>
              <a:ext cx="281354" cy="2318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7"/>
          <p:cNvGrpSpPr/>
          <p:nvPr/>
        </p:nvGrpSpPr>
        <p:grpSpPr>
          <a:xfrm>
            <a:off x="5286411" y="1834481"/>
            <a:ext cx="2072750" cy="680119"/>
            <a:chOff x="5286411" y="1834481"/>
            <a:chExt cx="2072750" cy="680119"/>
          </a:xfrm>
        </p:grpSpPr>
        <p:sp>
          <p:nvSpPr>
            <p:cNvPr id="13" name="文字方塊 12"/>
            <p:cNvSpPr txBox="1"/>
            <p:nvPr/>
          </p:nvSpPr>
          <p:spPr>
            <a:xfrm>
              <a:off x="5879675" y="1834481"/>
              <a:ext cx="845552" cy="369332"/>
            </a:xfrm>
            <a:prstGeom prst="rect">
              <a:avLst/>
            </a:prstGeom>
            <a:solidFill>
              <a:schemeClr val="bg1"/>
            </a:solidFill>
            <a:ln>
              <a:solidFill>
                <a:schemeClr val="tx1"/>
              </a:solidFill>
            </a:ln>
          </p:spPr>
          <p:txBody>
            <a:bodyPr wrap="none" rtlCol="0">
              <a:spAutoFit/>
            </a:bodyPr>
            <a:lstStyle/>
            <a:p>
              <a:r>
                <a:rPr lang="en-US" altLang="zh-TW" dirty="0" smtClean="0">
                  <a:solidFill>
                    <a:srgbClr val="FF0000"/>
                  </a:solidFill>
                  <a:latin typeface="Arial Black" panose="020B0A04020102020204" pitchFamily="34" charset="0"/>
                </a:rPr>
                <a:t>class</a:t>
              </a:r>
              <a:endParaRPr lang="zh-TW" altLang="en-US" dirty="0">
                <a:solidFill>
                  <a:srgbClr val="FF0000"/>
                </a:solidFill>
              </a:endParaRPr>
            </a:p>
          </p:txBody>
        </p:sp>
        <p:sp>
          <p:nvSpPr>
            <p:cNvPr id="16" name="矩形 15"/>
            <p:cNvSpPr/>
            <p:nvPr/>
          </p:nvSpPr>
          <p:spPr>
            <a:xfrm>
              <a:off x="5286411" y="2282776"/>
              <a:ext cx="2072750" cy="2318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7442488" y="1865948"/>
            <a:ext cx="1525666" cy="648652"/>
            <a:chOff x="7442488" y="1865948"/>
            <a:chExt cx="1525666" cy="648652"/>
          </a:xfrm>
        </p:grpSpPr>
        <p:sp>
          <p:nvSpPr>
            <p:cNvPr id="14" name="文字方塊 13"/>
            <p:cNvSpPr txBox="1"/>
            <p:nvPr/>
          </p:nvSpPr>
          <p:spPr>
            <a:xfrm>
              <a:off x="7854388" y="1865948"/>
              <a:ext cx="525785" cy="369332"/>
            </a:xfrm>
            <a:prstGeom prst="rect">
              <a:avLst/>
            </a:prstGeom>
            <a:solidFill>
              <a:schemeClr val="bg1"/>
            </a:solidFill>
            <a:ln>
              <a:solidFill>
                <a:schemeClr val="tx1"/>
              </a:solidFill>
            </a:ln>
          </p:spPr>
          <p:txBody>
            <a:bodyPr wrap="none" rtlCol="0">
              <a:spAutoFit/>
            </a:bodyPr>
            <a:lstStyle/>
            <a:p>
              <a:r>
                <a:rPr lang="en-US" altLang="zh-TW" dirty="0" err="1" smtClean="0">
                  <a:solidFill>
                    <a:srgbClr val="FF0000"/>
                  </a:solidFill>
                  <a:latin typeface="Arial Black" panose="020B0A04020102020204" pitchFamily="34" charset="0"/>
                </a:rPr>
                <a:t>url</a:t>
              </a:r>
              <a:endParaRPr lang="zh-TW" altLang="en-US" dirty="0">
                <a:solidFill>
                  <a:srgbClr val="FF0000"/>
                </a:solidFill>
              </a:endParaRPr>
            </a:p>
          </p:txBody>
        </p:sp>
        <p:sp>
          <p:nvSpPr>
            <p:cNvPr id="17" name="矩形 16"/>
            <p:cNvSpPr/>
            <p:nvPr/>
          </p:nvSpPr>
          <p:spPr>
            <a:xfrm>
              <a:off x="7442488" y="2282776"/>
              <a:ext cx="1525666" cy="2318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892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10" name="投影片編號版面配置區 9"/>
          <p:cNvSpPr>
            <a:spLocks noGrp="1"/>
          </p:cNvSpPr>
          <p:nvPr>
            <p:ph type="sldNum" sz="quarter" idx="12"/>
          </p:nvPr>
        </p:nvSpPr>
        <p:spPr/>
        <p:txBody>
          <a:bodyPr/>
          <a:lstStyle/>
          <a:p>
            <a:fld id="{8DE89A66-5C77-4006-AC0A-99DFA80F0644}" type="slidenum">
              <a:rPr lang="zh-TW" altLang="en-US" smtClean="0"/>
              <a:t>59</a:t>
            </a:fld>
            <a:endParaRPr lang="zh-TW" altLang="en-US"/>
          </a:p>
        </p:txBody>
      </p:sp>
      <p:grpSp>
        <p:nvGrpSpPr>
          <p:cNvPr id="9" name="群組 8"/>
          <p:cNvGrpSpPr/>
          <p:nvPr/>
        </p:nvGrpSpPr>
        <p:grpSpPr>
          <a:xfrm>
            <a:off x="2155529" y="1441939"/>
            <a:ext cx="7718593" cy="4662815"/>
            <a:chOff x="2102776" y="1855176"/>
            <a:chExt cx="7718593" cy="4662815"/>
          </a:xfrm>
        </p:grpSpPr>
        <p:sp>
          <p:nvSpPr>
            <p:cNvPr id="5" name="文字方塊 4"/>
            <p:cNvSpPr txBox="1"/>
            <p:nvPr/>
          </p:nvSpPr>
          <p:spPr>
            <a:xfrm>
              <a:off x="2102776" y="1855176"/>
              <a:ext cx="415498" cy="4662815"/>
            </a:xfrm>
            <a:prstGeom prst="rect">
              <a:avLst/>
            </a:prstGeom>
            <a:noFill/>
          </p:spPr>
          <p:txBody>
            <a:bodyPr wrap="none" rtlCol="0">
              <a:spAutoFit/>
            </a:bodyPr>
            <a:lstStyle/>
            <a:p>
              <a:pPr algn="r"/>
              <a:r>
                <a:rPr lang="en-US" altLang="zh-TW" sz="1350" dirty="0" smtClean="0">
                  <a:latin typeface="Arial Black" panose="020B0A04020102020204" pitchFamily="34" charset="0"/>
                </a:rPr>
                <a:t>1</a:t>
              </a:r>
            </a:p>
            <a:p>
              <a:pPr algn="r"/>
              <a:r>
                <a:rPr lang="en-US" altLang="zh-TW" sz="1350" dirty="0" smtClean="0">
                  <a:latin typeface="Arial Black" panose="020B0A04020102020204" pitchFamily="34" charset="0"/>
                </a:rPr>
                <a:t>2</a:t>
              </a:r>
            </a:p>
            <a:p>
              <a:pPr algn="r"/>
              <a:r>
                <a:rPr lang="en-US" altLang="zh-TW" sz="1350" dirty="0" smtClean="0">
                  <a:latin typeface="Arial Black" panose="020B0A04020102020204" pitchFamily="34" charset="0"/>
                </a:rPr>
                <a:t>3</a:t>
              </a:r>
            </a:p>
            <a:p>
              <a:pPr algn="r"/>
              <a:r>
                <a:rPr lang="en-US" altLang="zh-TW" sz="1350" dirty="0" smtClean="0">
                  <a:latin typeface="Arial Black" panose="020B0A04020102020204" pitchFamily="34" charset="0"/>
                </a:rPr>
                <a:t>4</a:t>
              </a:r>
            </a:p>
            <a:p>
              <a:pPr algn="r"/>
              <a:r>
                <a:rPr lang="en-US" altLang="zh-TW" sz="1350" dirty="0" smtClean="0">
                  <a:latin typeface="Arial Black" panose="020B0A04020102020204" pitchFamily="34" charset="0"/>
                </a:rPr>
                <a:t>5</a:t>
              </a:r>
            </a:p>
            <a:p>
              <a:pPr algn="r"/>
              <a:r>
                <a:rPr lang="en-US" altLang="zh-TW" sz="1350" dirty="0" smtClean="0">
                  <a:latin typeface="Arial Black" panose="020B0A04020102020204" pitchFamily="34" charset="0"/>
                </a:rPr>
                <a:t>6</a:t>
              </a:r>
            </a:p>
            <a:p>
              <a:pPr algn="r"/>
              <a:r>
                <a:rPr lang="en-US" altLang="zh-TW" sz="1350" dirty="0" smtClean="0">
                  <a:latin typeface="Arial Black" panose="020B0A04020102020204" pitchFamily="34" charset="0"/>
                </a:rPr>
                <a:t>7</a:t>
              </a:r>
            </a:p>
            <a:p>
              <a:pPr algn="r"/>
              <a:r>
                <a:rPr lang="en-US" altLang="zh-TW" sz="1350" dirty="0" smtClean="0">
                  <a:latin typeface="Arial Black" panose="020B0A04020102020204" pitchFamily="34" charset="0"/>
                </a:rPr>
                <a:t>8</a:t>
              </a:r>
            </a:p>
            <a:p>
              <a:pPr algn="r"/>
              <a:r>
                <a:rPr lang="en-US" altLang="zh-TW" sz="1350" dirty="0" smtClean="0">
                  <a:latin typeface="Arial Black" panose="020B0A04020102020204" pitchFamily="34" charset="0"/>
                </a:rPr>
                <a:t>9</a:t>
              </a:r>
            </a:p>
            <a:p>
              <a:pPr algn="r"/>
              <a:r>
                <a:rPr lang="en-US" altLang="zh-TW" sz="1350" dirty="0" smtClean="0">
                  <a:latin typeface="Arial Black" panose="020B0A04020102020204" pitchFamily="34" charset="0"/>
                </a:rPr>
                <a:t>10</a:t>
              </a:r>
            </a:p>
            <a:p>
              <a:pPr algn="r"/>
              <a:r>
                <a:rPr lang="en-US" altLang="zh-TW" sz="1350" dirty="0" smtClean="0">
                  <a:latin typeface="Arial Black" panose="020B0A04020102020204" pitchFamily="34" charset="0"/>
                </a:rPr>
                <a:t>11</a:t>
              </a:r>
            </a:p>
            <a:p>
              <a:pPr algn="r"/>
              <a:r>
                <a:rPr lang="en-US" altLang="zh-TW" sz="1350" dirty="0" smtClean="0">
                  <a:latin typeface="Arial Black" panose="020B0A04020102020204" pitchFamily="34" charset="0"/>
                </a:rPr>
                <a:t>12</a:t>
              </a:r>
            </a:p>
            <a:p>
              <a:pPr algn="r"/>
              <a:r>
                <a:rPr lang="en-US" altLang="zh-TW" sz="1350" dirty="0" smtClean="0">
                  <a:latin typeface="Arial Black" panose="020B0A04020102020204" pitchFamily="34" charset="0"/>
                </a:rPr>
                <a:t>13</a:t>
              </a:r>
            </a:p>
            <a:p>
              <a:pPr algn="r"/>
              <a:r>
                <a:rPr lang="en-US" altLang="zh-TW" sz="1350" dirty="0" smtClean="0">
                  <a:latin typeface="Arial Black" panose="020B0A04020102020204" pitchFamily="34" charset="0"/>
                </a:rPr>
                <a:t>14</a:t>
              </a:r>
            </a:p>
            <a:p>
              <a:pPr algn="r"/>
              <a:r>
                <a:rPr lang="en-US" altLang="zh-TW" sz="1350" dirty="0" smtClean="0">
                  <a:latin typeface="Arial Black" panose="020B0A04020102020204" pitchFamily="34" charset="0"/>
                </a:rPr>
                <a:t>15</a:t>
              </a:r>
            </a:p>
            <a:p>
              <a:pPr algn="r"/>
              <a:r>
                <a:rPr lang="en-US" altLang="zh-TW" sz="1350" dirty="0" smtClean="0">
                  <a:latin typeface="Arial Black" panose="020B0A04020102020204" pitchFamily="34" charset="0"/>
                </a:rPr>
                <a:t>16</a:t>
              </a:r>
            </a:p>
            <a:p>
              <a:pPr algn="r"/>
              <a:r>
                <a:rPr lang="en-US" altLang="zh-TW" sz="1350" dirty="0" smtClean="0">
                  <a:latin typeface="Arial Black" panose="020B0A04020102020204" pitchFamily="34" charset="0"/>
                </a:rPr>
                <a:t>17</a:t>
              </a:r>
            </a:p>
            <a:p>
              <a:pPr algn="r"/>
              <a:r>
                <a:rPr lang="en-US" altLang="zh-TW" sz="1350" dirty="0" smtClean="0">
                  <a:latin typeface="Arial Black" panose="020B0A04020102020204" pitchFamily="34" charset="0"/>
                </a:rPr>
                <a:t>18</a:t>
              </a:r>
            </a:p>
            <a:p>
              <a:pPr algn="r"/>
              <a:r>
                <a:rPr lang="en-US" altLang="zh-TW" sz="1350" dirty="0" smtClean="0">
                  <a:latin typeface="Arial Black" panose="020B0A04020102020204" pitchFamily="34" charset="0"/>
                </a:rPr>
                <a:t>19</a:t>
              </a:r>
            </a:p>
            <a:p>
              <a:pPr algn="r"/>
              <a:r>
                <a:rPr lang="en-US" altLang="zh-TW" sz="1350" dirty="0" smtClean="0">
                  <a:latin typeface="Arial Black" panose="020B0A04020102020204" pitchFamily="34" charset="0"/>
                </a:rPr>
                <a:t>20</a:t>
              </a:r>
            </a:p>
            <a:p>
              <a:pPr algn="r"/>
              <a:r>
                <a:rPr lang="en-US" altLang="zh-TW" sz="1350" dirty="0" smtClean="0">
                  <a:latin typeface="Arial Black" panose="020B0A04020102020204" pitchFamily="34" charset="0"/>
                </a:rPr>
                <a:t>21</a:t>
              </a:r>
            </a:p>
            <a:p>
              <a:pPr algn="r"/>
              <a:r>
                <a:rPr lang="en-US" altLang="zh-TW" sz="1350" dirty="0" smtClean="0">
                  <a:latin typeface="Arial Black" panose="020B0A04020102020204" pitchFamily="34" charset="0"/>
                </a:rPr>
                <a:t>22</a:t>
              </a:r>
            </a:p>
          </p:txBody>
        </p:sp>
        <p:pic>
          <p:nvPicPr>
            <p:cNvPr id="4" name="圖片 3"/>
            <p:cNvPicPr>
              <a:picLocks noChangeAspect="1"/>
            </p:cNvPicPr>
            <p:nvPr/>
          </p:nvPicPr>
          <p:blipFill>
            <a:blip r:embed="rId2"/>
            <a:stretch>
              <a:fillRect/>
            </a:stretch>
          </p:blipFill>
          <p:spPr>
            <a:xfrm>
              <a:off x="2518274" y="1855176"/>
              <a:ext cx="7303095" cy="4654720"/>
            </a:xfrm>
            <a:prstGeom prst="rect">
              <a:avLst/>
            </a:prstGeom>
          </p:spPr>
        </p:pic>
      </p:grpSp>
      <p:sp>
        <p:nvSpPr>
          <p:cNvPr id="3" name="矩形 2"/>
          <p:cNvSpPr/>
          <p:nvPr/>
        </p:nvSpPr>
        <p:spPr>
          <a:xfrm>
            <a:off x="2268415" y="1441939"/>
            <a:ext cx="7605707" cy="14771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271348" y="2930771"/>
            <a:ext cx="7605707" cy="1421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68414" y="4352194"/>
            <a:ext cx="7605707" cy="16617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5734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PTT crawler</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6</a:t>
            </a:fld>
            <a:endParaRPr lang="zh-TW" altLang="en-US"/>
          </a:p>
        </p:txBody>
      </p:sp>
      <p:sp>
        <p:nvSpPr>
          <p:cNvPr id="522" name="Shape 522"/>
          <p:cNvSpPr txBox="1"/>
          <p:nvPr/>
        </p:nvSpPr>
        <p:spPr>
          <a:xfrm>
            <a:off x="997234" y="1600201"/>
            <a:ext cx="9075021" cy="4985327"/>
          </a:xfrm>
          <a:prstGeom prst="rect">
            <a:avLst/>
          </a:prstGeom>
          <a:noFill/>
          <a:ln>
            <a:noFill/>
          </a:ln>
        </p:spPr>
        <p:txBody>
          <a:bodyPr lIns="121897" tIns="121897" rIns="121897" bIns="121897" anchor="t" anchorCtr="0">
            <a:noAutofit/>
          </a:bodyPr>
          <a:lstStyle/>
          <a:p>
            <a:endParaRPr lang="en" sz="2500" dirty="0">
              <a:latin typeface="Arial Unicode MS" pitchFamily="34" charset="-120"/>
              <a:ea typeface="Arial Unicode MS" pitchFamily="34" charset="-120"/>
              <a:cs typeface="Arial Unicode MS" pitchFamily="34" charset="-120"/>
              <a:sym typeface="Dosis"/>
            </a:endParaRPr>
          </a:p>
        </p:txBody>
      </p:sp>
      <p:pic>
        <p:nvPicPr>
          <p:cNvPr id="2" name="圖片 1"/>
          <p:cNvPicPr>
            <a:picLocks noChangeAspect="1"/>
          </p:cNvPicPr>
          <p:nvPr/>
        </p:nvPicPr>
        <p:blipFill>
          <a:blip r:embed="rId3"/>
          <a:stretch>
            <a:fillRect/>
          </a:stretch>
        </p:blipFill>
        <p:spPr>
          <a:xfrm>
            <a:off x="1745411" y="1600201"/>
            <a:ext cx="7578665" cy="4396952"/>
          </a:xfrm>
          <a:prstGeom prst="rect">
            <a:avLst/>
          </a:prstGeom>
        </p:spPr>
      </p:pic>
    </p:spTree>
    <p:extLst>
      <p:ext uri="{BB962C8B-B14F-4D97-AF65-F5344CB8AC3E}">
        <p14:creationId xmlns:p14="http://schemas.microsoft.com/office/powerpoint/2010/main" val="1470255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9" name="投影片編號版面配置區 8"/>
          <p:cNvSpPr>
            <a:spLocks noGrp="1"/>
          </p:cNvSpPr>
          <p:nvPr>
            <p:ph type="sldNum" sz="quarter" idx="12"/>
          </p:nvPr>
        </p:nvSpPr>
        <p:spPr/>
        <p:txBody>
          <a:bodyPr/>
          <a:lstStyle/>
          <a:p>
            <a:fld id="{8DE89A66-5C77-4006-AC0A-99DFA80F0644}" type="slidenum">
              <a:rPr lang="zh-TW" altLang="en-US" smtClean="0"/>
              <a:t>60</a:t>
            </a:fld>
            <a:endParaRPr lang="zh-TW" altLang="en-US"/>
          </a:p>
        </p:txBody>
      </p:sp>
      <p:pic>
        <p:nvPicPr>
          <p:cNvPr id="3" name="圖片 2"/>
          <p:cNvPicPr>
            <a:picLocks noChangeAspect="1"/>
          </p:cNvPicPr>
          <p:nvPr/>
        </p:nvPicPr>
        <p:blipFill>
          <a:blip r:embed="rId2"/>
          <a:stretch>
            <a:fillRect/>
          </a:stretch>
        </p:blipFill>
        <p:spPr>
          <a:xfrm>
            <a:off x="2308031" y="2013438"/>
            <a:ext cx="9456155" cy="2497016"/>
          </a:xfrm>
          <a:prstGeom prst="rect">
            <a:avLst/>
          </a:prstGeom>
        </p:spPr>
      </p:pic>
      <p:sp>
        <p:nvSpPr>
          <p:cNvPr id="4" name="文字方塊 3"/>
          <p:cNvSpPr txBox="1"/>
          <p:nvPr/>
        </p:nvSpPr>
        <p:spPr>
          <a:xfrm>
            <a:off x="1969477" y="2013438"/>
            <a:ext cx="338554" cy="2031325"/>
          </a:xfrm>
          <a:prstGeom prst="rect">
            <a:avLst/>
          </a:prstGeom>
          <a:noFill/>
        </p:spPr>
        <p:txBody>
          <a:bodyPr wrap="none" rtlCol="0">
            <a:spAutoFit/>
          </a:bodyPr>
          <a:lstStyle/>
          <a:p>
            <a:r>
              <a:rPr lang="en-US" altLang="zh-TW" dirty="0" smtClean="0">
                <a:latin typeface="Arial Black" panose="020B0A04020102020204" pitchFamily="34" charset="0"/>
              </a:rPr>
              <a:t>1</a:t>
            </a:r>
          </a:p>
          <a:p>
            <a:r>
              <a:rPr lang="en-US" altLang="zh-TW" dirty="0" smtClean="0">
                <a:latin typeface="Arial Black" panose="020B0A04020102020204" pitchFamily="34" charset="0"/>
              </a:rPr>
              <a:t>2</a:t>
            </a:r>
          </a:p>
          <a:p>
            <a:r>
              <a:rPr lang="en-US" altLang="zh-TW" dirty="0" smtClean="0">
                <a:latin typeface="Arial Black" panose="020B0A04020102020204" pitchFamily="34" charset="0"/>
              </a:rPr>
              <a:t>3</a:t>
            </a:r>
          </a:p>
          <a:p>
            <a:r>
              <a:rPr lang="en-US" altLang="zh-TW" dirty="0" smtClean="0">
                <a:latin typeface="Arial Black" panose="020B0A04020102020204" pitchFamily="34" charset="0"/>
              </a:rPr>
              <a:t>4</a:t>
            </a:r>
          </a:p>
          <a:p>
            <a:r>
              <a:rPr lang="en-US" altLang="zh-TW" dirty="0" smtClean="0">
                <a:latin typeface="Arial Black" panose="020B0A04020102020204" pitchFamily="34" charset="0"/>
              </a:rPr>
              <a:t>5</a:t>
            </a:r>
          </a:p>
          <a:p>
            <a:r>
              <a:rPr lang="en-US" altLang="zh-TW" dirty="0" smtClean="0">
                <a:latin typeface="Arial Black" panose="020B0A04020102020204" pitchFamily="34" charset="0"/>
              </a:rPr>
              <a:t>6</a:t>
            </a:r>
          </a:p>
          <a:p>
            <a:r>
              <a:rPr lang="en-US" altLang="zh-TW" dirty="0" smtClean="0">
                <a:latin typeface="Arial Black" panose="020B0A04020102020204" pitchFamily="34" charset="0"/>
              </a:rPr>
              <a:t>7</a:t>
            </a:r>
          </a:p>
        </p:txBody>
      </p:sp>
      <p:sp>
        <p:nvSpPr>
          <p:cNvPr id="5" name="矩形 4"/>
          <p:cNvSpPr/>
          <p:nvPr/>
        </p:nvSpPr>
        <p:spPr>
          <a:xfrm>
            <a:off x="2308031" y="3391270"/>
            <a:ext cx="5246866" cy="284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8364741" y="4918229"/>
            <a:ext cx="1915601" cy="646331"/>
          </a:xfrm>
          <a:prstGeom prst="rect">
            <a:avLst/>
          </a:prstGeom>
          <a:solidFill>
            <a:schemeClr val="bg1"/>
          </a:solidFill>
          <a:ln w="19050">
            <a:solidFill>
              <a:schemeClr val="tx1"/>
            </a:solidFill>
          </a:ln>
        </p:spPr>
        <p:txBody>
          <a:bodyPr wrap="square" rtlCol="0">
            <a:spAutoFit/>
          </a:bodyPr>
          <a:lstStyle/>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Find:</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找到第一個我們想找的</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tag</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8" name="直線單箭頭接點 7"/>
          <p:cNvCxnSpPr>
            <a:endCxn id="7" idx="0"/>
          </p:cNvCxnSpPr>
          <p:nvPr/>
        </p:nvCxnSpPr>
        <p:spPr>
          <a:xfrm>
            <a:off x="7554897" y="3506680"/>
            <a:ext cx="1767645" cy="1411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68315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61</a:t>
            </a:fld>
            <a:endParaRPr lang="zh-TW" altLang="en-US"/>
          </a:p>
        </p:txBody>
      </p:sp>
      <p:pic>
        <p:nvPicPr>
          <p:cNvPr id="3" name="圖片 2"/>
          <p:cNvPicPr>
            <a:picLocks noChangeAspect="1"/>
          </p:cNvPicPr>
          <p:nvPr/>
        </p:nvPicPr>
        <p:blipFill>
          <a:blip r:embed="rId2"/>
          <a:stretch>
            <a:fillRect/>
          </a:stretch>
        </p:blipFill>
        <p:spPr>
          <a:xfrm>
            <a:off x="2778370" y="1242645"/>
            <a:ext cx="6926140" cy="5408427"/>
          </a:xfrm>
          <a:prstGeom prst="rect">
            <a:avLst/>
          </a:prstGeom>
        </p:spPr>
      </p:pic>
      <p:sp>
        <p:nvSpPr>
          <p:cNvPr id="5" name="橢圓 4"/>
          <p:cNvSpPr/>
          <p:nvPr/>
        </p:nvSpPr>
        <p:spPr>
          <a:xfrm>
            <a:off x="3314700" y="1186961"/>
            <a:ext cx="3472962" cy="3429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H="1">
            <a:off x="5205047" y="1019907"/>
            <a:ext cx="17584" cy="800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156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7" name="投影片編號版面配置區 6"/>
          <p:cNvSpPr>
            <a:spLocks noGrp="1"/>
          </p:cNvSpPr>
          <p:nvPr>
            <p:ph type="sldNum" sz="quarter" idx="12"/>
          </p:nvPr>
        </p:nvSpPr>
        <p:spPr/>
        <p:txBody>
          <a:bodyPr/>
          <a:lstStyle/>
          <a:p>
            <a:fld id="{8DE89A66-5C77-4006-AC0A-99DFA80F0644}" type="slidenum">
              <a:rPr lang="zh-TW" altLang="en-US" smtClean="0"/>
              <a:t>62</a:t>
            </a:fld>
            <a:endParaRPr lang="zh-TW" altLang="en-US"/>
          </a:p>
        </p:txBody>
      </p:sp>
      <p:pic>
        <p:nvPicPr>
          <p:cNvPr id="4" name="圖片 3"/>
          <p:cNvPicPr>
            <a:picLocks noChangeAspect="1"/>
          </p:cNvPicPr>
          <p:nvPr/>
        </p:nvPicPr>
        <p:blipFill>
          <a:blip r:embed="rId2"/>
          <a:stretch>
            <a:fillRect/>
          </a:stretch>
        </p:blipFill>
        <p:spPr>
          <a:xfrm>
            <a:off x="2778370" y="1242645"/>
            <a:ext cx="6926140" cy="5408427"/>
          </a:xfrm>
          <a:prstGeom prst="rect">
            <a:avLst/>
          </a:prstGeom>
        </p:spPr>
      </p:pic>
      <p:sp>
        <p:nvSpPr>
          <p:cNvPr id="3" name="矩形 2"/>
          <p:cNvSpPr/>
          <p:nvPr/>
        </p:nvSpPr>
        <p:spPr>
          <a:xfrm>
            <a:off x="7394331" y="2382715"/>
            <a:ext cx="2224454" cy="2127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9847311" y="1718637"/>
            <a:ext cx="1800493" cy="369332"/>
          </a:xfrm>
          <a:prstGeom prst="rect">
            <a:avLst/>
          </a:prstGeom>
          <a:solidFill>
            <a:schemeClr val="bg1"/>
          </a:solidFill>
          <a:ln w="19050">
            <a:solidFill>
              <a:schemeClr val="tx1"/>
            </a:solidFill>
          </a:ln>
        </p:spPr>
        <p:txBody>
          <a:bodyPr wrap="non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我們需要的資料</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8" name="直線單箭頭接點 7"/>
          <p:cNvCxnSpPr>
            <a:stCxn id="3" idx="3"/>
            <a:endCxn id="5" idx="2"/>
          </p:cNvCxnSpPr>
          <p:nvPr/>
        </p:nvCxnSpPr>
        <p:spPr>
          <a:xfrm flipV="1">
            <a:off x="9618785" y="2087969"/>
            <a:ext cx="1128773" cy="1358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4151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037492" y="1091060"/>
            <a:ext cx="10283701" cy="5725012"/>
          </a:xfrm>
          <a:prstGeom prst="rect">
            <a:avLst/>
          </a:prstGeom>
        </p:spPr>
      </p:pic>
      <p:sp>
        <p:nvSpPr>
          <p:cNvPr id="4" name="投影片編號版面配置區 3"/>
          <p:cNvSpPr>
            <a:spLocks noGrp="1"/>
          </p:cNvSpPr>
          <p:nvPr>
            <p:ph type="sldNum" sz="quarter" idx="12"/>
          </p:nvPr>
        </p:nvSpPr>
        <p:spPr/>
        <p:txBody>
          <a:bodyPr/>
          <a:lstStyle/>
          <a:p>
            <a:fld id="{8DE89A66-5C77-4006-AC0A-99DFA80F0644}" type="slidenum">
              <a:rPr lang="zh-TW" altLang="en-US" smtClean="0"/>
              <a:t>63</a:t>
            </a:fld>
            <a:endParaRPr lang="zh-TW" altLang="en-US"/>
          </a:p>
        </p:txBody>
      </p:sp>
      <p:sp>
        <p:nvSpPr>
          <p:cNvPr id="3" name="矩形 2"/>
          <p:cNvSpPr/>
          <p:nvPr/>
        </p:nvSpPr>
        <p:spPr>
          <a:xfrm>
            <a:off x="6678588" y="4175328"/>
            <a:ext cx="2866293" cy="2639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9847311" y="1718637"/>
            <a:ext cx="1800493" cy="369332"/>
          </a:xfrm>
          <a:prstGeom prst="rect">
            <a:avLst/>
          </a:prstGeom>
          <a:solidFill>
            <a:schemeClr val="bg1"/>
          </a:solidFill>
          <a:ln w="19050">
            <a:solidFill>
              <a:schemeClr val="tx1"/>
            </a:solidFill>
          </a:ln>
        </p:spPr>
        <p:txBody>
          <a:bodyPr wrap="non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我們需要的資料</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8" name="直線單箭頭接點 7"/>
          <p:cNvCxnSpPr>
            <a:endCxn id="5" idx="2"/>
          </p:cNvCxnSpPr>
          <p:nvPr/>
        </p:nvCxnSpPr>
        <p:spPr>
          <a:xfrm flipV="1">
            <a:off x="5507675" y="2087969"/>
            <a:ext cx="5239883" cy="14077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4"/>
          <a:stretch>
            <a:fillRect/>
          </a:stretch>
        </p:blipFill>
        <p:spPr>
          <a:xfrm>
            <a:off x="1273251" y="1313715"/>
            <a:ext cx="4202660" cy="4654915"/>
          </a:xfrm>
          <a:prstGeom prst="rect">
            <a:avLst/>
          </a:prstGeom>
          <a:ln w="25400">
            <a:solidFill>
              <a:srgbClr val="002060"/>
            </a:solidFill>
          </a:ln>
        </p:spPr>
      </p:pic>
      <p:cxnSp>
        <p:nvCxnSpPr>
          <p:cNvPr id="10" name="直線單箭頭接點 9"/>
          <p:cNvCxnSpPr/>
          <p:nvPr/>
        </p:nvCxnSpPr>
        <p:spPr>
          <a:xfrm flipH="1" flipV="1">
            <a:off x="5507675" y="3571875"/>
            <a:ext cx="2713133" cy="6024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875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3143299" y="1116623"/>
            <a:ext cx="4844627" cy="1635369"/>
          </a:xfrm>
          <a:prstGeom prst="rect">
            <a:avLst/>
          </a:prstGeom>
        </p:spPr>
      </p:pic>
      <p:sp>
        <p:nvSpPr>
          <p:cNvPr id="3" name="投影片編號版面配置區 2"/>
          <p:cNvSpPr>
            <a:spLocks noGrp="1"/>
          </p:cNvSpPr>
          <p:nvPr>
            <p:ph type="sldNum" sz="quarter" idx="12"/>
          </p:nvPr>
        </p:nvSpPr>
        <p:spPr/>
        <p:txBody>
          <a:bodyPr/>
          <a:lstStyle/>
          <a:p>
            <a:fld id="{8DE89A66-5C77-4006-AC0A-99DFA80F0644}" type="slidenum">
              <a:rPr lang="zh-TW" altLang="en-US" smtClean="0"/>
              <a:t>64</a:t>
            </a:fld>
            <a:endParaRPr lang="zh-TW" altLang="en-US"/>
          </a:p>
        </p:txBody>
      </p:sp>
      <p:pic>
        <p:nvPicPr>
          <p:cNvPr id="7" name="圖片 6"/>
          <p:cNvPicPr>
            <a:picLocks noChangeAspect="1"/>
          </p:cNvPicPr>
          <p:nvPr/>
        </p:nvPicPr>
        <p:blipFill>
          <a:blip r:embed="rId3"/>
          <a:stretch>
            <a:fillRect/>
          </a:stretch>
        </p:blipFill>
        <p:spPr>
          <a:xfrm>
            <a:off x="2400801" y="2966352"/>
            <a:ext cx="7657599" cy="3723805"/>
          </a:xfrm>
          <a:prstGeom prst="rect">
            <a:avLst/>
          </a:prstGeom>
        </p:spPr>
      </p:pic>
      <p:sp>
        <p:nvSpPr>
          <p:cNvPr id="8" name="文字方塊 7"/>
          <p:cNvSpPr txBox="1"/>
          <p:nvPr/>
        </p:nvSpPr>
        <p:spPr>
          <a:xfrm>
            <a:off x="2699238" y="1107831"/>
            <a:ext cx="444062" cy="1708160"/>
          </a:xfrm>
          <a:prstGeom prst="rect">
            <a:avLst/>
          </a:prstGeom>
          <a:noFill/>
        </p:spPr>
        <p:txBody>
          <a:bodyPr wrap="square" rtlCol="0">
            <a:spAutoFit/>
          </a:bodyPr>
          <a:lstStyle/>
          <a:p>
            <a:pPr algn="r"/>
            <a:r>
              <a:rPr lang="en-US" altLang="zh-TW" sz="1500" dirty="0">
                <a:latin typeface="Arial Black" panose="020B0A04020102020204" pitchFamily="34" charset="0"/>
              </a:rPr>
              <a:t>8</a:t>
            </a:r>
            <a:endParaRPr lang="en-US" altLang="zh-TW" sz="1500" dirty="0" smtClean="0">
              <a:latin typeface="Arial Black" panose="020B0A04020102020204" pitchFamily="34" charset="0"/>
            </a:endParaRPr>
          </a:p>
          <a:p>
            <a:pPr algn="r"/>
            <a:r>
              <a:rPr lang="en-US" altLang="zh-TW" sz="1500" dirty="0">
                <a:latin typeface="Arial Black" panose="020B0A04020102020204" pitchFamily="34" charset="0"/>
              </a:rPr>
              <a:t>9</a:t>
            </a:r>
            <a:endParaRPr lang="en-US" altLang="zh-TW" sz="1500" dirty="0" smtClean="0">
              <a:latin typeface="Arial Black" panose="020B0A04020102020204" pitchFamily="34" charset="0"/>
            </a:endParaRPr>
          </a:p>
          <a:p>
            <a:pPr algn="r"/>
            <a:r>
              <a:rPr lang="en-US" altLang="zh-TW" sz="1500" dirty="0" smtClean="0">
                <a:latin typeface="Arial Black" panose="020B0A04020102020204" pitchFamily="34" charset="0"/>
              </a:rPr>
              <a:t>10</a:t>
            </a:r>
          </a:p>
          <a:p>
            <a:pPr algn="r"/>
            <a:r>
              <a:rPr lang="en-US" altLang="zh-TW" sz="1500" dirty="0" smtClean="0">
                <a:latin typeface="Arial Black" panose="020B0A04020102020204" pitchFamily="34" charset="0"/>
              </a:rPr>
              <a:t>11</a:t>
            </a:r>
          </a:p>
          <a:p>
            <a:pPr algn="r"/>
            <a:r>
              <a:rPr lang="en-US" altLang="zh-TW" sz="1500" dirty="0" smtClean="0">
                <a:latin typeface="Arial Black" panose="020B0A04020102020204" pitchFamily="34" charset="0"/>
              </a:rPr>
              <a:t>12</a:t>
            </a:r>
          </a:p>
          <a:p>
            <a:pPr algn="r"/>
            <a:r>
              <a:rPr lang="en-US" altLang="zh-TW" sz="1500" dirty="0" smtClean="0">
                <a:latin typeface="Arial Black" panose="020B0A04020102020204" pitchFamily="34" charset="0"/>
              </a:rPr>
              <a:t>13</a:t>
            </a:r>
          </a:p>
          <a:p>
            <a:pPr algn="r"/>
            <a:r>
              <a:rPr lang="en-US" altLang="zh-TW" sz="1500" dirty="0" smtClean="0">
                <a:latin typeface="Arial Black" panose="020B0A04020102020204" pitchFamily="34" charset="0"/>
              </a:rPr>
              <a:t>14</a:t>
            </a:r>
          </a:p>
        </p:txBody>
      </p:sp>
      <p:sp>
        <p:nvSpPr>
          <p:cNvPr id="9" name="文字方塊 8"/>
          <p:cNvSpPr txBox="1"/>
          <p:nvPr/>
        </p:nvSpPr>
        <p:spPr>
          <a:xfrm>
            <a:off x="7714211" y="2644150"/>
            <a:ext cx="4477789" cy="892552"/>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也可以寫成</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endParaRPr>
          </a:p>
          <a:p>
            <a:r>
              <a:rPr lang="en-US" altLang="zh-TW" sz="1700" dirty="0">
                <a:latin typeface="Arial Unicode MS" panose="020B0604020202020204" pitchFamily="34" charset="-120"/>
                <a:ea typeface="Arial Unicode MS" panose="020B0604020202020204" pitchFamily="34" charset="-120"/>
                <a:cs typeface="Arial Unicode MS" panose="020B0604020202020204" pitchFamily="34" charset="-120"/>
              </a:rPr>
              <a:t>d</a:t>
            </a:r>
            <a:r>
              <a:rPr lang="en-US" altLang="zh-TW" sz="1700" dirty="0" smtClean="0">
                <a:latin typeface="Arial Unicode MS" panose="020B0604020202020204" pitchFamily="34" charset="-120"/>
                <a:ea typeface="Arial Unicode MS" panose="020B0604020202020204" pitchFamily="34" charset="-120"/>
                <a:cs typeface="Arial Unicode MS" panose="020B0604020202020204" pitchFamily="34" charset="-120"/>
              </a:rPr>
              <a:t>etail = </a:t>
            </a:r>
            <a:r>
              <a:rPr lang="en-US" altLang="zh-TW" sz="1700" dirty="0" err="1" smtClean="0">
                <a:latin typeface="Arial Unicode MS" panose="020B0604020202020204" pitchFamily="34" charset="-120"/>
                <a:ea typeface="Arial Unicode MS" panose="020B0604020202020204" pitchFamily="34" charset="-120"/>
                <a:cs typeface="Arial Unicode MS" panose="020B0604020202020204" pitchFamily="34" charset="-120"/>
              </a:rPr>
              <a:t>s.find</a:t>
            </a:r>
            <a:r>
              <a:rPr lang="en-US" altLang="zh-TW" sz="17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700" dirty="0" err="1" smtClean="0">
                <a:latin typeface="Arial Unicode MS" panose="020B0604020202020204" pitchFamily="34" charset="-120"/>
                <a:ea typeface="Arial Unicode MS" panose="020B0604020202020204" pitchFamily="34" charset="-120"/>
                <a:cs typeface="Arial Unicode MS" panose="020B0604020202020204" pitchFamily="34" charset="-120"/>
              </a:rPr>
              <a:t>ul</a:t>
            </a:r>
            <a:r>
              <a:rPr lang="en-US" altLang="zh-TW" sz="1700" dirty="0" smtClean="0">
                <a:latin typeface="Arial Unicode MS" panose="020B0604020202020204" pitchFamily="34" charset="-120"/>
                <a:ea typeface="Arial Unicode MS" panose="020B0604020202020204" pitchFamily="34" charset="-120"/>
                <a:cs typeface="Arial Unicode MS" panose="020B0604020202020204" pitchFamily="34" charset="-120"/>
              </a:rPr>
              <a:t>’,’vehicle-details’)</a:t>
            </a:r>
            <a:r>
              <a:rPr lang="en-US" altLang="zh-TW" sz="17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700" dirty="0" err="1"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find_all</a:t>
            </a:r>
            <a:r>
              <a:rPr lang="en-US" altLang="zh-TW" sz="17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(‘li’)</a:t>
            </a:r>
          </a:p>
          <a:p>
            <a:r>
              <a:rPr lang="en-US" altLang="zh-TW" sz="1700" dirty="0" err="1" smtClean="0">
                <a:latin typeface="Arial Unicode MS" panose="020B0604020202020204" pitchFamily="34" charset="-120"/>
                <a:ea typeface="Arial Unicode MS" panose="020B0604020202020204" pitchFamily="34" charset="-120"/>
                <a:cs typeface="Arial Unicode MS" panose="020B0604020202020204" pitchFamily="34" charset="-120"/>
              </a:rPr>
              <a:t>find_all</a:t>
            </a:r>
            <a:r>
              <a:rPr lang="en-US" altLang="zh-TW" sz="17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找到我們想找的所有</a:t>
            </a:r>
            <a:r>
              <a:rPr lang="en-US" altLang="zh-TW" sz="1600" b="1" dirty="0" smtClean="0">
                <a:latin typeface="Arial Unicode MS" panose="020B0604020202020204" pitchFamily="34" charset="-120"/>
                <a:ea typeface="Arial Unicode MS" panose="020B0604020202020204" pitchFamily="34" charset="-120"/>
                <a:cs typeface="Arial Unicode MS" panose="020B0604020202020204" pitchFamily="34" charset="-120"/>
                <a:sym typeface="Dosis"/>
              </a:rPr>
              <a:t>tag</a:t>
            </a:r>
            <a:endParaRPr lang="zh-TW" altLang="en-US" sz="17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10" name="直線單箭頭接點 9"/>
          <p:cNvCxnSpPr>
            <a:stCxn id="12" idx="3"/>
            <a:endCxn id="9" idx="0"/>
          </p:cNvCxnSpPr>
          <p:nvPr/>
        </p:nvCxnSpPr>
        <p:spPr>
          <a:xfrm>
            <a:off x="7883370" y="2387229"/>
            <a:ext cx="2069736" cy="256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143297" y="2262076"/>
            <a:ext cx="4740073" cy="250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3143296" y="1127133"/>
            <a:ext cx="4740073" cy="506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64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3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8DE89A66-5C77-4006-AC0A-99DFA80F0644}" type="slidenum">
              <a:rPr lang="zh-TW" altLang="en-US" smtClean="0"/>
              <a:t>65</a:t>
            </a:fld>
            <a:endParaRPr lang="zh-TW" altLang="en-US"/>
          </a:p>
        </p:txBody>
      </p:sp>
      <p:pic>
        <p:nvPicPr>
          <p:cNvPr id="7" name="圖片 6"/>
          <p:cNvPicPr>
            <a:picLocks noChangeAspect="1"/>
          </p:cNvPicPr>
          <p:nvPr/>
        </p:nvPicPr>
        <p:blipFill>
          <a:blip r:embed="rId2"/>
          <a:stretch>
            <a:fillRect/>
          </a:stretch>
        </p:blipFill>
        <p:spPr>
          <a:xfrm>
            <a:off x="985261" y="1347676"/>
            <a:ext cx="10517761" cy="5114670"/>
          </a:xfrm>
          <a:prstGeom prst="rect">
            <a:avLst/>
          </a:prstGeom>
        </p:spPr>
      </p:pic>
      <p:sp>
        <p:nvSpPr>
          <p:cNvPr id="5" name="矩形 4"/>
          <p:cNvSpPr/>
          <p:nvPr/>
        </p:nvSpPr>
        <p:spPr>
          <a:xfrm>
            <a:off x="985261" y="1380392"/>
            <a:ext cx="10435947" cy="2074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737157" y="1518713"/>
            <a:ext cx="2659702" cy="369332"/>
          </a:xfrm>
          <a:prstGeom prst="rect">
            <a:avLst/>
          </a:prstGeom>
          <a:solidFill>
            <a:schemeClr val="bg1"/>
          </a:solidFill>
          <a:ln w="19050">
            <a:solidFill>
              <a:schemeClr val="tx1"/>
            </a:solidFill>
          </a:ln>
        </p:spPr>
        <p:txBody>
          <a:bodyPr wrap="none" rtlCol="0">
            <a:spAutoFit/>
          </a:bodyPr>
          <a:lstStyle/>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string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之外，用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.text</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14" name="直線接點 13"/>
          <p:cNvCxnSpPr/>
          <p:nvPr/>
        </p:nvCxnSpPr>
        <p:spPr>
          <a:xfrm>
            <a:off x="1143000" y="1556239"/>
            <a:ext cx="42115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354515" y="1556239"/>
            <a:ext cx="2382642" cy="158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979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66</a:t>
            </a:fld>
            <a:endParaRPr lang="zh-TW" altLang="en-US"/>
          </a:p>
        </p:txBody>
      </p:sp>
      <p:pic>
        <p:nvPicPr>
          <p:cNvPr id="3" name="圖片 2"/>
          <p:cNvPicPr>
            <a:picLocks noChangeAspect="1"/>
          </p:cNvPicPr>
          <p:nvPr/>
        </p:nvPicPr>
        <p:blipFill>
          <a:blip r:embed="rId2"/>
          <a:stretch>
            <a:fillRect/>
          </a:stretch>
        </p:blipFill>
        <p:spPr>
          <a:xfrm>
            <a:off x="4027609" y="1631704"/>
            <a:ext cx="3718414" cy="3769005"/>
          </a:xfrm>
          <a:prstGeom prst="rect">
            <a:avLst/>
          </a:prstGeom>
        </p:spPr>
      </p:pic>
      <p:sp>
        <p:nvSpPr>
          <p:cNvPr id="7"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392181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5" name="投影片編號版面配置區 4"/>
          <p:cNvSpPr>
            <a:spLocks noGrp="1"/>
          </p:cNvSpPr>
          <p:nvPr>
            <p:ph type="sldNum" sz="quarter" idx="12"/>
          </p:nvPr>
        </p:nvSpPr>
        <p:spPr/>
        <p:txBody>
          <a:bodyPr/>
          <a:lstStyle/>
          <a:p>
            <a:fld id="{8DE89A66-5C77-4006-AC0A-99DFA80F0644}" type="slidenum">
              <a:rPr lang="zh-TW" altLang="en-US" smtClean="0"/>
              <a:t>67</a:t>
            </a:fld>
            <a:endParaRPr lang="zh-TW" altLang="en-US"/>
          </a:p>
        </p:txBody>
      </p:sp>
      <p:pic>
        <p:nvPicPr>
          <p:cNvPr id="4" name="圖片 3"/>
          <p:cNvPicPr>
            <a:picLocks noChangeAspect="1"/>
          </p:cNvPicPr>
          <p:nvPr/>
        </p:nvPicPr>
        <p:blipFill>
          <a:blip r:embed="rId2"/>
          <a:stretch>
            <a:fillRect/>
          </a:stretch>
        </p:blipFill>
        <p:spPr>
          <a:xfrm>
            <a:off x="2190909" y="1776046"/>
            <a:ext cx="8482422" cy="4900094"/>
          </a:xfrm>
          <a:prstGeom prst="rect">
            <a:avLst/>
          </a:prstGeom>
        </p:spPr>
      </p:pic>
      <p:pic>
        <p:nvPicPr>
          <p:cNvPr id="3" name="圖片 2"/>
          <p:cNvPicPr>
            <a:picLocks noChangeAspect="1"/>
          </p:cNvPicPr>
          <p:nvPr/>
        </p:nvPicPr>
        <p:blipFill>
          <a:blip r:embed="rId3"/>
          <a:stretch>
            <a:fillRect/>
          </a:stretch>
        </p:blipFill>
        <p:spPr>
          <a:xfrm>
            <a:off x="7121036" y="2426676"/>
            <a:ext cx="4070106" cy="483577"/>
          </a:xfrm>
          <a:prstGeom prst="rect">
            <a:avLst/>
          </a:prstGeom>
          <a:ln>
            <a:solidFill>
              <a:srgbClr val="FF0000"/>
            </a:solidFill>
          </a:ln>
        </p:spPr>
      </p:pic>
      <p:cxnSp>
        <p:nvCxnSpPr>
          <p:cNvPr id="7" name="直線單箭頭接點 6"/>
          <p:cNvCxnSpPr/>
          <p:nvPr/>
        </p:nvCxnSpPr>
        <p:spPr>
          <a:xfrm>
            <a:off x="4431323" y="1846438"/>
            <a:ext cx="2689713" cy="822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3176633" y="1266065"/>
            <a:ext cx="6356912" cy="369332"/>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因為不知道會有幾頁，我們可以用車子的數量來判斷要爬幾頁</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226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3" name="投影片編號版面配置區 2"/>
          <p:cNvSpPr>
            <a:spLocks noGrp="1"/>
          </p:cNvSpPr>
          <p:nvPr>
            <p:ph type="sldNum" sz="quarter" idx="12"/>
          </p:nvPr>
        </p:nvSpPr>
        <p:spPr/>
        <p:txBody>
          <a:bodyPr/>
          <a:lstStyle/>
          <a:p>
            <a:fld id="{8DE89A66-5C77-4006-AC0A-99DFA80F0644}" type="slidenum">
              <a:rPr lang="zh-TW" altLang="en-US" smtClean="0"/>
              <a:t>68</a:t>
            </a:fld>
            <a:endParaRPr lang="zh-TW" altLang="en-US"/>
          </a:p>
        </p:txBody>
      </p:sp>
      <p:pic>
        <p:nvPicPr>
          <p:cNvPr id="8" name="圖片 7"/>
          <p:cNvPicPr>
            <a:picLocks noChangeAspect="1"/>
          </p:cNvPicPr>
          <p:nvPr/>
        </p:nvPicPr>
        <p:blipFill>
          <a:blip r:embed="rId2"/>
          <a:stretch>
            <a:fillRect/>
          </a:stretch>
        </p:blipFill>
        <p:spPr>
          <a:xfrm>
            <a:off x="1652954" y="1186961"/>
            <a:ext cx="9239616" cy="5524128"/>
          </a:xfrm>
          <a:prstGeom prst="rect">
            <a:avLst/>
          </a:prstGeom>
        </p:spPr>
      </p:pic>
      <p:sp>
        <p:nvSpPr>
          <p:cNvPr id="9" name="矩形 8"/>
          <p:cNvSpPr/>
          <p:nvPr/>
        </p:nvSpPr>
        <p:spPr>
          <a:xfrm>
            <a:off x="7672754" y="4484077"/>
            <a:ext cx="1910861" cy="650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a:stCxn id="12" idx="2"/>
            <a:endCxn id="9" idx="0"/>
          </p:cNvCxnSpPr>
          <p:nvPr/>
        </p:nvCxnSpPr>
        <p:spPr>
          <a:xfrm flipH="1">
            <a:off x="8628185" y="1767251"/>
            <a:ext cx="1497676" cy="27168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059722" y="1120920"/>
            <a:ext cx="4132278" cy="646331"/>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車子數量在</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id</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為</a:t>
            </a:r>
            <a:r>
              <a:rPr lang="en-US" altLang="zh-TW" b="1" dirty="0" err="1" smtClean="0">
                <a:latin typeface="Arial Unicode MS" panose="020B0604020202020204" pitchFamily="34" charset="-120"/>
                <a:ea typeface="Arial Unicode MS" panose="020B0604020202020204" pitchFamily="34" charset="-120"/>
                <a:cs typeface="Arial Unicode MS" panose="020B0604020202020204" pitchFamily="34" charset="-120"/>
              </a:rPr>
              <a:t>lblTopShowDesc</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的</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span</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裡面的</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b tag</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中</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0"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0794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8DE89A66-5C77-4006-AC0A-99DFA80F0644}" type="slidenum">
              <a:rPr lang="zh-TW" altLang="en-US" smtClean="0"/>
              <a:t>69</a:t>
            </a:fld>
            <a:endParaRPr lang="zh-TW" altLang="en-US"/>
          </a:p>
        </p:txBody>
      </p:sp>
      <p:grpSp>
        <p:nvGrpSpPr>
          <p:cNvPr id="4" name="群組 3"/>
          <p:cNvGrpSpPr/>
          <p:nvPr/>
        </p:nvGrpSpPr>
        <p:grpSpPr>
          <a:xfrm>
            <a:off x="3174023" y="2184155"/>
            <a:ext cx="6066429" cy="2572483"/>
            <a:chOff x="3112477" y="1621447"/>
            <a:chExt cx="6066429" cy="2572483"/>
          </a:xfrm>
        </p:grpSpPr>
        <p:pic>
          <p:nvPicPr>
            <p:cNvPr id="3" name="圖片 2"/>
            <p:cNvPicPr>
              <a:picLocks noChangeAspect="1"/>
            </p:cNvPicPr>
            <p:nvPr/>
          </p:nvPicPr>
          <p:blipFill>
            <a:blip r:embed="rId2"/>
            <a:stretch>
              <a:fillRect/>
            </a:stretch>
          </p:blipFill>
          <p:spPr>
            <a:xfrm>
              <a:off x="3577736" y="1621447"/>
              <a:ext cx="5601170" cy="2572483"/>
            </a:xfrm>
            <a:prstGeom prst="rect">
              <a:avLst/>
            </a:prstGeom>
          </p:spPr>
        </p:pic>
        <p:sp>
          <p:nvSpPr>
            <p:cNvPr id="5" name="文字方塊 4"/>
            <p:cNvSpPr txBox="1"/>
            <p:nvPr/>
          </p:nvSpPr>
          <p:spPr>
            <a:xfrm>
              <a:off x="3112477" y="1621448"/>
              <a:ext cx="465259" cy="1938992"/>
            </a:xfrm>
            <a:prstGeom prst="rect">
              <a:avLst/>
            </a:prstGeom>
            <a:noFill/>
          </p:spPr>
          <p:txBody>
            <a:bodyPr wrap="square" rtlCol="0">
              <a:spAutoFit/>
            </a:bodyPr>
            <a:lstStyle/>
            <a:p>
              <a:r>
                <a:rPr lang="en-US" altLang="zh-TW" sz="1500" dirty="0" smtClean="0">
                  <a:latin typeface="Arial Black" panose="020B0A04020102020204" pitchFamily="34" charset="0"/>
                </a:rPr>
                <a:t>15</a:t>
              </a:r>
            </a:p>
            <a:p>
              <a:r>
                <a:rPr lang="en-US" altLang="zh-TW" sz="1500" dirty="0" smtClean="0">
                  <a:latin typeface="Arial Black" panose="020B0A04020102020204" pitchFamily="34" charset="0"/>
                </a:rPr>
                <a:t>16</a:t>
              </a:r>
            </a:p>
            <a:p>
              <a:r>
                <a:rPr lang="en-US" altLang="zh-TW" sz="1500" dirty="0" smtClean="0">
                  <a:latin typeface="Arial Black" panose="020B0A04020102020204" pitchFamily="34" charset="0"/>
                </a:rPr>
                <a:t>17</a:t>
              </a:r>
            </a:p>
            <a:p>
              <a:r>
                <a:rPr lang="en-US" altLang="zh-TW" sz="1500" dirty="0" smtClean="0">
                  <a:latin typeface="Arial Black" panose="020B0A04020102020204" pitchFamily="34" charset="0"/>
                </a:rPr>
                <a:t>18</a:t>
              </a:r>
            </a:p>
            <a:p>
              <a:r>
                <a:rPr lang="en-US" altLang="zh-TW" sz="1500" dirty="0" smtClean="0">
                  <a:latin typeface="Arial Black" panose="020B0A04020102020204" pitchFamily="34" charset="0"/>
                </a:rPr>
                <a:t>19</a:t>
              </a:r>
            </a:p>
            <a:p>
              <a:r>
                <a:rPr lang="en-US" altLang="zh-TW" sz="1500" dirty="0" smtClean="0">
                  <a:latin typeface="Arial Black" panose="020B0A04020102020204" pitchFamily="34" charset="0"/>
                </a:rPr>
                <a:t>20</a:t>
              </a:r>
            </a:p>
            <a:p>
              <a:r>
                <a:rPr lang="en-US" altLang="zh-TW" sz="1500" dirty="0" smtClean="0">
                  <a:latin typeface="Arial Black" panose="020B0A04020102020204" pitchFamily="34" charset="0"/>
                </a:rPr>
                <a:t>21</a:t>
              </a:r>
            </a:p>
            <a:p>
              <a:r>
                <a:rPr lang="en-US" altLang="zh-TW" sz="1500" dirty="0" smtClean="0">
                  <a:latin typeface="Arial Black" panose="020B0A04020102020204" pitchFamily="34" charset="0"/>
                </a:rPr>
                <a:t>22</a:t>
              </a:r>
            </a:p>
          </p:txBody>
        </p:sp>
      </p:grpSp>
      <p:sp>
        <p:nvSpPr>
          <p:cNvPr id="7" name="矩形 6"/>
          <p:cNvSpPr/>
          <p:nvPr/>
        </p:nvSpPr>
        <p:spPr>
          <a:xfrm>
            <a:off x="3639282" y="3153652"/>
            <a:ext cx="2291001" cy="8945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a:stCxn id="9" idx="2"/>
            <a:endCxn id="7" idx="3"/>
          </p:cNvCxnSpPr>
          <p:nvPr/>
        </p:nvCxnSpPr>
        <p:spPr>
          <a:xfrm flipH="1">
            <a:off x="5930283" y="2061379"/>
            <a:ext cx="3716185" cy="1539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7580329" y="1415048"/>
            <a:ext cx="4132278" cy="646331"/>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每一頁有</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10</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輛車，如果不是</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10</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的倍數就要進位：</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29</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輛車就會有</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3</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頁</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4558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3" name="標題 2"/>
          <p:cNvSpPr>
            <a:spLocks noGrp="1"/>
          </p:cNvSpPr>
          <p:nvPr>
            <p:ph type="title"/>
          </p:nvPr>
        </p:nvSpPr>
        <p:spPr/>
        <p:txBody>
          <a:bodyPr/>
          <a:lstStyle/>
          <a:p>
            <a:endParaRPr kumimoji="1" lang="zh-TW" altLang="en-US"/>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7</a:t>
            </a:fld>
            <a:endParaRPr lang="zh-TW" altLang="en-US"/>
          </a:p>
        </p:txBody>
      </p:sp>
      <p:pic>
        <p:nvPicPr>
          <p:cNvPr id="4" name="圖片 3"/>
          <p:cNvPicPr>
            <a:picLocks noChangeAspect="1"/>
          </p:cNvPicPr>
          <p:nvPr/>
        </p:nvPicPr>
        <p:blipFill>
          <a:blip r:embed="rId3"/>
          <a:stretch>
            <a:fillRect/>
          </a:stretch>
        </p:blipFill>
        <p:spPr>
          <a:xfrm>
            <a:off x="313936" y="148072"/>
            <a:ext cx="9166949" cy="6192308"/>
          </a:xfrm>
          <a:prstGeom prst="rect">
            <a:avLst/>
          </a:prstGeom>
        </p:spPr>
      </p:pic>
    </p:spTree>
    <p:extLst>
      <p:ext uri="{BB962C8B-B14F-4D97-AF65-F5344CB8AC3E}">
        <p14:creationId xmlns:p14="http://schemas.microsoft.com/office/powerpoint/2010/main" val="19234020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r>
              <a:rPr lang="zh-TW" altLang="en-US" b="1" dirty="0" smtClean="0">
                <a:latin typeface="Arial Black" panose="020B0A04020102020204" pitchFamily="34" charset="0"/>
                <a:ea typeface="Dosis"/>
                <a:cs typeface="Dosis"/>
              </a:rPr>
              <a:t>把前面的步驟寫成函</a:t>
            </a:r>
            <a:r>
              <a:rPr lang="zh-TW" altLang="en-US" b="1" dirty="0">
                <a:latin typeface="Arial Black" panose="020B0A04020102020204" pitchFamily="34" charset="0"/>
                <a:ea typeface="Dosis"/>
                <a:cs typeface="Dosis"/>
              </a:rPr>
              <a:t>式</a:t>
            </a:r>
            <a:r>
              <a:rPr lang="zh-TW" altLang="en-US" b="1" dirty="0" smtClean="0">
                <a:latin typeface="Arial Black" panose="020B0A04020102020204" pitchFamily="34" charset="0"/>
                <a:ea typeface="Dosis"/>
                <a:cs typeface="Dosis"/>
              </a:rPr>
              <a:t>，方便之後直接使用函式</a:t>
            </a:r>
            <a:endParaRPr lang="zh-TW" altLang="en-US" dirty="0">
              <a:latin typeface="Arial Black" panose="020B0A04020102020204" pitchFamily="34" charset="0"/>
            </a:endParaRPr>
          </a:p>
          <a:p>
            <a:endParaRPr lang="zh-TW" altLang="en-US" dirty="0">
              <a:latin typeface="Arial Black" panose="020B0A04020102020204" pitchFamily="34" charset="0"/>
            </a:endParaRPr>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70</a:t>
            </a:fld>
            <a:endParaRPr lang="zh-TW" altLang="en-US"/>
          </a:p>
        </p:txBody>
      </p:sp>
      <p:pic>
        <p:nvPicPr>
          <p:cNvPr id="3" name="圖片 2"/>
          <p:cNvPicPr>
            <a:picLocks noChangeAspect="1"/>
          </p:cNvPicPr>
          <p:nvPr/>
        </p:nvPicPr>
        <p:blipFill>
          <a:blip r:embed="rId2"/>
          <a:stretch>
            <a:fillRect/>
          </a:stretch>
        </p:blipFill>
        <p:spPr>
          <a:xfrm>
            <a:off x="1644949" y="1863969"/>
            <a:ext cx="9422262" cy="4659923"/>
          </a:xfrm>
          <a:prstGeom prst="rect">
            <a:avLst/>
          </a:prstGeom>
        </p:spPr>
      </p:pic>
      <p:sp>
        <p:nvSpPr>
          <p:cNvPr id="5" name="矩形 4"/>
          <p:cNvSpPr/>
          <p:nvPr/>
        </p:nvSpPr>
        <p:spPr>
          <a:xfrm>
            <a:off x="1644949" y="4494346"/>
            <a:ext cx="9422262" cy="20295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6339254" y="2870614"/>
            <a:ext cx="3508130" cy="1652975"/>
            <a:chOff x="6339254" y="2321696"/>
            <a:chExt cx="3508130" cy="1131754"/>
          </a:xfrm>
        </p:grpSpPr>
        <p:cxnSp>
          <p:nvCxnSpPr>
            <p:cNvPr id="8" name="直線單箭頭接點 7"/>
            <p:cNvCxnSpPr>
              <a:stCxn id="9" idx="2"/>
            </p:cNvCxnSpPr>
            <p:nvPr/>
          </p:nvCxnSpPr>
          <p:spPr>
            <a:xfrm flipH="1">
              <a:off x="6339254" y="2764224"/>
              <a:ext cx="2104345" cy="689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7039813" y="2321696"/>
              <a:ext cx="2807571" cy="442528"/>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之後會用到，將資料</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parse</a:t>
              </a: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成我們需要的格式</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sp>
        <p:nvSpPr>
          <p:cNvPr id="11"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141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8DE89A66-5C77-4006-AC0A-99DFA80F0644}" type="slidenum">
              <a:rPr lang="zh-TW" altLang="en-US" smtClean="0"/>
              <a:t>71</a:t>
            </a:fld>
            <a:endParaRPr lang="zh-TW" altLang="en-US"/>
          </a:p>
        </p:txBody>
      </p:sp>
      <p:sp>
        <p:nvSpPr>
          <p:cNvPr id="5" name="文字方塊 4"/>
          <p:cNvSpPr txBox="1"/>
          <p:nvPr/>
        </p:nvSpPr>
        <p:spPr>
          <a:xfrm>
            <a:off x="1978269" y="1441938"/>
            <a:ext cx="437416" cy="4247317"/>
          </a:xfrm>
          <a:prstGeom prst="rect">
            <a:avLst/>
          </a:prstGeom>
          <a:noFill/>
        </p:spPr>
        <p:txBody>
          <a:bodyPr wrap="square" rtlCol="0">
            <a:spAutoFit/>
          </a:bodyPr>
          <a:lstStyle/>
          <a:p>
            <a:pPr algn="r"/>
            <a:r>
              <a:rPr lang="en-US" altLang="zh-TW" sz="1350" dirty="0" smtClean="0">
                <a:latin typeface="Arial Black" panose="020B0A04020102020204" pitchFamily="34" charset="0"/>
              </a:rPr>
              <a:t>1</a:t>
            </a:r>
          </a:p>
          <a:p>
            <a:pPr algn="r"/>
            <a:r>
              <a:rPr lang="en-US" altLang="zh-TW" sz="1350" dirty="0" smtClean="0">
                <a:latin typeface="Arial Black" panose="020B0A04020102020204" pitchFamily="34" charset="0"/>
              </a:rPr>
              <a:t>2</a:t>
            </a:r>
          </a:p>
          <a:p>
            <a:pPr algn="r"/>
            <a:r>
              <a:rPr lang="en-US" altLang="zh-TW" sz="1350" dirty="0" smtClean="0">
                <a:latin typeface="Arial Black" panose="020B0A04020102020204" pitchFamily="34" charset="0"/>
              </a:rPr>
              <a:t>3</a:t>
            </a:r>
          </a:p>
          <a:p>
            <a:pPr algn="r"/>
            <a:r>
              <a:rPr lang="en-US" altLang="zh-TW" sz="1350" dirty="0" smtClean="0">
                <a:latin typeface="Arial Black" panose="020B0A04020102020204" pitchFamily="34" charset="0"/>
              </a:rPr>
              <a:t>4</a:t>
            </a:r>
          </a:p>
          <a:p>
            <a:pPr algn="r"/>
            <a:r>
              <a:rPr lang="en-US" altLang="zh-TW" sz="1350" dirty="0" smtClean="0">
                <a:latin typeface="Arial Black" panose="020B0A04020102020204" pitchFamily="34" charset="0"/>
              </a:rPr>
              <a:t>5</a:t>
            </a:r>
          </a:p>
          <a:p>
            <a:pPr algn="r"/>
            <a:r>
              <a:rPr lang="en-US" altLang="zh-TW" sz="1350" dirty="0" smtClean="0">
                <a:latin typeface="Arial Black" panose="020B0A04020102020204" pitchFamily="34" charset="0"/>
              </a:rPr>
              <a:t>6</a:t>
            </a:r>
          </a:p>
          <a:p>
            <a:pPr algn="r"/>
            <a:r>
              <a:rPr lang="en-US" altLang="zh-TW" sz="1350" dirty="0" smtClean="0">
                <a:latin typeface="Arial Black" panose="020B0A04020102020204" pitchFamily="34" charset="0"/>
              </a:rPr>
              <a:t>7</a:t>
            </a:r>
          </a:p>
          <a:p>
            <a:pPr algn="r"/>
            <a:r>
              <a:rPr lang="en-US" altLang="zh-TW" sz="1350" dirty="0" smtClean="0">
                <a:latin typeface="Arial Black" panose="020B0A04020102020204" pitchFamily="34" charset="0"/>
              </a:rPr>
              <a:t>8</a:t>
            </a:r>
          </a:p>
          <a:p>
            <a:pPr algn="r"/>
            <a:r>
              <a:rPr lang="en-US" altLang="zh-TW" sz="1350" dirty="0" smtClean="0">
                <a:latin typeface="Arial Black" panose="020B0A04020102020204" pitchFamily="34" charset="0"/>
              </a:rPr>
              <a:t>9</a:t>
            </a:r>
          </a:p>
          <a:p>
            <a:pPr algn="r"/>
            <a:r>
              <a:rPr lang="en-US" altLang="zh-TW" sz="1350" dirty="0" smtClean="0">
                <a:latin typeface="Arial Black" panose="020B0A04020102020204" pitchFamily="34" charset="0"/>
              </a:rPr>
              <a:t>10</a:t>
            </a:r>
          </a:p>
          <a:p>
            <a:pPr algn="r"/>
            <a:r>
              <a:rPr lang="en-US" altLang="zh-TW" sz="1350" dirty="0" smtClean="0">
                <a:latin typeface="Arial Black" panose="020B0A04020102020204" pitchFamily="34" charset="0"/>
              </a:rPr>
              <a:t>11</a:t>
            </a:r>
          </a:p>
          <a:p>
            <a:pPr algn="r"/>
            <a:r>
              <a:rPr lang="en-US" altLang="zh-TW" sz="1350" dirty="0" smtClean="0">
                <a:latin typeface="Arial Black" panose="020B0A04020102020204" pitchFamily="34" charset="0"/>
              </a:rPr>
              <a:t>12</a:t>
            </a:r>
          </a:p>
          <a:p>
            <a:pPr algn="r"/>
            <a:r>
              <a:rPr lang="en-US" altLang="zh-TW" sz="1350" dirty="0" smtClean="0">
                <a:latin typeface="Arial Black" panose="020B0A04020102020204" pitchFamily="34" charset="0"/>
              </a:rPr>
              <a:t>13</a:t>
            </a:r>
          </a:p>
          <a:p>
            <a:pPr algn="r"/>
            <a:r>
              <a:rPr lang="en-US" altLang="zh-TW" sz="1350" dirty="0" smtClean="0">
                <a:latin typeface="Arial Black" panose="020B0A04020102020204" pitchFamily="34" charset="0"/>
              </a:rPr>
              <a:t>14</a:t>
            </a:r>
          </a:p>
          <a:p>
            <a:pPr algn="r"/>
            <a:r>
              <a:rPr lang="en-US" altLang="zh-TW" sz="1350" dirty="0" smtClean="0">
                <a:latin typeface="Arial Black" panose="020B0A04020102020204" pitchFamily="34" charset="0"/>
              </a:rPr>
              <a:t>15</a:t>
            </a:r>
          </a:p>
          <a:p>
            <a:pPr algn="r"/>
            <a:r>
              <a:rPr lang="en-US" altLang="zh-TW" sz="1350" dirty="0" smtClean="0">
                <a:latin typeface="Arial Black" panose="020B0A04020102020204" pitchFamily="34" charset="0"/>
              </a:rPr>
              <a:t>16</a:t>
            </a:r>
          </a:p>
          <a:p>
            <a:pPr algn="r"/>
            <a:r>
              <a:rPr lang="en-US" altLang="zh-TW" sz="1350" dirty="0" smtClean="0">
                <a:latin typeface="Arial Black" panose="020B0A04020102020204" pitchFamily="34" charset="0"/>
              </a:rPr>
              <a:t>17</a:t>
            </a:r>
          </a:p>
          <a:p>
            <a:pPr algn="r"/>
            <a:r>
              <a:rPr lang="en-US" altLang="zh-TW" sz="1350" dirty="0" smtClean="0">
                <a:latin typeface="Arial Black" panose="020B0A04020102020204" pitchFamily="34" charset="0"/>
              </a:rPr>
              <a:t>18</a:t>
            </a:r>
          </a:p>
          <a:p>
            <a:pPr algn="r"/>
            <a:r>
              <a:rPr lang="en-US" altLang="zh-TW" sz="1350" dirty="0" smtClean="0">
                <a:latin typeface="Arial Black" panose="020B0A04020102020204" pitchFamily="34" charset="0"/>
              </a:rPr>
              <a:t>19</a:t>
            </a:r>
          </a:p>
          <a:p>
            <a:pPr algn="r"/>
            <a:r>
              <a:rPr lang="en-US" altLang="zh-TW" sz="1350" dirty="0" smtClean="0">
                <a:latin typeface="Arial Black" panose="020B0A04020102020204" pitchFamily="34" charset="0"/>
              </a:rPr>
              <a:t>20</a:t>
            </a:r>
          </a:p>
        </p:txBody>
      </p:sp>
      <p:pic>
        <p:nvPicPr>
          <p:cNvPr id="7" name="圖片 6"/>
          <p:cNvPicPr>
            <a:picLocks noChangeAspect="1"/>
          </p:cNvPicPr>
          <p:nvPr/>
        </p:nvPicPr>
        <p:blipFill>
          <a:blip r:embed="rId2"/>
          <a:stretch>
            <a:fillRect/>
          </a:stretch>
        </p:blipFill>
        <p:spPr>
          <a:xfrm>
            <a:off x="2402861" y="1441938"/>
            <a:ext cx="7558821" cy="4185368"/>
          </a:xfrm>
          <a:prstGeom prst="rect">
            <a:avLst/>
          </a:prstGeom>
        </p:spPr>
      </p:pic>
      <p:sp>
        <p:nvSpPr>
          <p:cNvPr id="8" name="矩形 7"/>
          <p:cNvSpPr/>
          <p:nvPr/>
        </p:nvSpPr>
        <p:spPr>
          <a:xfrm>
            <a:off x="2402860" y="2101361"/>
            <a:ext cx="7479693" cy="8352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8754314" y="1129799"/>
            <a:ext cx="3044963" cy="1389197"/>
            <a:chOff x="8754314" y="1129799"/>
            <a:chExt cx="3044963" cy="1389197"/>
          </a:xfrm>
        </p:grpSpPr>
        <p:cxnSp>
          <p:nvCxnSpPr>
            <p:cNvPr id="10" name="直線單箭頭接點 9"/>
            <p:cNvCxnSpPr>
              <a:stCxn id="11" idx="2"/>
              <a:endCxn id="8" idx="3"/>
            </p:cNvCxnSpPr>
            <p:nvPr/>
          </p:nvCxnSpPr>
          <p:spPr>
            <a:xfrm flipH="1">
              <a:off x="9882553" y="1499131"/>
              <a:ext cx="394243" cy="1019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8754314" y="1129799"/>
              <a:ext cx="3044963" cy="369332"/>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指定現在要爬第幾頁的車子</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sp>
        <p:nvSpPr>
          <p:cNvPr id="16" name="矩形 15"/>
          <p:cNvSpPr/>
          <p:nvPr/>
        </p:nvSpPr>
        <p:spPr>
          <a:xfrm>
            <a:off x="2766646" y="4149969"/>
            <a:ext cx="6649916" cy="1230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p:cNvCxnSpPr>
            <a:stCxn id="18" idx="2"/>
          </p:cNvCxnSpPr>
          <p:nvPr/>
        </p:nvCxnSpPr>
        <p:spPr>
          <a:xfrm flipH="1">
            <a:off x="9416562" y="3490558"/>
            <a:ext cx="721542" cy="1389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8863792" y="3121226"/>
            <a:ext cx="2548623" cy="369332"/>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把車子的資料存在一起</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4"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mtClean="0">
                <a:latin typeface="微軟正黑體" panose="020B0604030504040204" pitchFamily="34" charset="-120"/>
                <a:ea typeface="微軟正黑體" panose="020B0604030504040204" pitchFamily="34" charset="-120"/>
              </a:rPr>
              <a:t>Crawling</a:t>
            </a:r>
            <a:r>
              <a:rPr lang="zh-TW" altLang="en-US" smtClean="0">
                <a:latin typeface="微軟正黑體" panose="020B0604030504040204" pitchFamily="34" charset="-120"/>
                <a:ea typeface="微軟正黑體" panose="020B0604030504040204" pitchFamily="34" charset="-120"/>
              </a:rPr>
              <a:t> </a:t>
            </a:r>
            <a:r>
              <a:rPr lang="zh-TW" altLang="en-US" b="1"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71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1484310" y="1354015"/>
            <a:ext cx="10018713" cy="4437185"/>
          </a:xfrm>
        </p:spPr>
        <p:txBody>
          <a:bodyPr anchor="t"/>
          <a:lstStyle/>
          <a:p>
            <a:endParaRPr lang="zh-TW" altLang="en-US" dirty="0">
              <a:latin typeface="Arial Black" panose="020B0A04020102020204" pitchFamily="34" charset="0"/>
            </a:endParaRPr>
          </a:p>
        </p:txBody>
      </p:sp>
      <p:sp>
        <p:nvSpPr>
          <p:cNvPr id="4" name="投影片編號版面配置區 3"/>
          <p:cNvSpPr>
            <a:spLocks noGrp="1"/>
          </p:cNvSpPr>
          <p:nvPr>
            <p:ph type="sldNum" sz="quarter" idx="12"/>
          </p:nvPr>
        </p:nvSpPr>
        <p:spPr/>
        <p:txBody>
          <a:bodyPr/>
          <a:lstStyle/>
          <a:p>
            <a:fld id="{8DE89A66-5C77-4006-AC0A-99DFA80F0644}" type="slidenum">
              <a:rPr lang="zh-TW" altLang="en-US" smtClean="0"/>
              <a:t>72</a:t>
            </a:fld>
            <a:endParaRPr lang="zh-TW" altLang="en-US"/>
          </a:p>
        </p:txBody>
      </p:sp>
      <p:pic>
        <p:nvPicPr>
          <p:cNvPr id="5" name="圖片 4"/>
          <p:cNvPicPr>
            <a:picLocks noChangeAspect="1"/>
          </p:cNvPicPr>
          <p:nvPr/>
        </p:nvPicPr>
        <p:blipFill>
          <a:blip r:embed="rId2"/>
          <a:stretch>
            <a:fillRect/>
          </a:stretch>
        </p:blipFill>
        <p:spPr>
          <a:xfrm>
            <a:off x="6216161" y="1280619"/>
            <a:ext cx="5870331" cy="4583975"/>
          </a:xfrm>
          <a:prstGeom prst="rect">
            <a:avLst/>
          </a:prstGeom>
        </p:spPr>
      </p:pic>
      <p:pic>
        <p:nvPicPr>
          <p:cNvPr id="3" name="圖片 2"/>
          <p:cNvPicPr>
            <a:picLocks noChangeAspect="1"/>
          </p:cNvPicPr>
          <p:nvPr/>
        </p:nvPicPr>
        <p:blipFill>
          <a:blip r:embed="rId3"/>
          <a:stretch>
            <a:fillRect/>
          </a:stretch>
        </p:blipFill>
        <p:spPr>
          <a:xfrm>
            <a:off x="1062910" y="2256509"/>
            <a:ext cx="5153251" cy="1991747"/>
          </a:xfrm>
          <a:prstGeom prst="rect">
            <a:avLst/>
          </a:prstGeom>
        </p:spPr>
      </p:pic>
      <p:sp>
        <p:nvSpPr>
          <p:cNvPr id="7" name="文字方塊 6"/>
          <p:cNvSpPr txBox="1"/>
          <p:nvPr/>
        </p:nvSpPr>
        <p:spPr>
          <a:xfrm>
            <a:off x="1816436" y="1773767"/>
            <a:ext cx="3646198" cy="369332"/>
          </a:xfrm>
          <a:prstGeom prst="rect">
            <a:avLst/>
          </a:prstGeom>
          <a:solidFill>
            <a:schemeClr val="bg1"/>
          </a:solidFill>
          <a:ln w="19050">
            <a:solidFill>
              <a:schemeClr val="tx1"/>
            </a:solidFill>
          </a:ln>
        </p:spPr>
        <p:txBody>
          <a:bodyPr wrap="square" rtlCol="0">
            <a:spAutoFit/>
          </a:bodyPr>
          <a:lstStyle/>
          <a:p>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印出其中一筆資料，確認沒有爬錯</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0" name="標題 1"/>
          <p:cNvSpPr txBox="1">
            <a:spLocks/>
          </p:cNvSpPr>
          <p:nvPr/>
        </p:nvSpPr>
        <p:spPr>
          <a:xfrm>
            <a:off x="1484309" y="316524"/>
            <a:ext cx="10018713" cy="870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latin typeface="微軟正黑體" panose="020B0604030504040204" pitchFamily="34" charset="-120"/>
                <a:ea typeface="微軟正黑體" panose="020B0604030504040204" pitchFamily="34" charset="-120"/>
              </a:rPr>
              <a:t>Crawling</a:t>
            </a:r>
            <a:r>
              <a:rPr lang="zh-TW" altLang="en-US"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cs typeface="Dosis"/>
                <a:sym typeface="Dosis"/>
              </a:rPr>
              <a:t>中古車</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1516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微軟正黑體" panose="020B0604030504040204" pitchFamily="34" charset="-120"/>
                <a:ea typeface="微軟正黑體" panose="020B0604030504040204" pitchFamily="34" charset="-120"/>
              </a:rPr>
              <a:t>Crawling </a:t>
            </a:r>
            <a:r>
              <a:rPr lang="en-US" altLang="zh-TW" b="1" dirty="0" err="1" smtClean="0">
                <a:latin typeface="微軟正黑體" panose="020B0604030504040204" pitchFamily="34" charset="-120"/>
                <a:ea typeface="微軟正黑體" panose="020B0604030504040204" pitchFamily="34" charset="-120"/>
              </a:rPr>
              <a:t>Pokemon</a:t>
            </a:r>
            <a:r>
              <a:rPr lang="zh-TW" altLang="en-US" b="1" dirty="0" smtClean="0">
                <a:latin typeface="微軟正黑體" panose="020B0604030504040204" pitchFamily="34" charset="-120"/>
                <a:ea typeface="微軟正黑體" panose="020B0604030504040204" pitchFamily="34" charset="-120"/>
              </a:rPr>
              <a:t>圖鑑</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pPr marL="0" indent="0">
              <a:buNone/>
            </a:pPr>
            <a:r>
              <a:rPr lang="zh-TW" altLang="en-US" b="1" dirty="0" smtClean="0">
                <a:latin typeface="Arial Unicode MS"/>
                <a:ea typeface="Arial Unicode MS"/>
              </a:rPr>
              <a:t>網址 </a:t>
            </a:r>
            <a:r>
              <a:rPr lang="en-US" altLang="zh-TW" b="1" dirty="0" smtClean="0">
                <a:latin typeface="Arial Unicode MS"/>
                <a:ea typeface="Arial Unicode MS"/>
              </a:rPr>
              <a:t>:</a:t>
            </a:r>
            <a:r>
              <a:rPr lang="zh-TW" altLang="en-US" b="1" dirty="0" smtClean="0">
                <a:latin typeface="Arial Unicode MS"/>
                <a:ea typeface="Arial Unicode MS"/>
              </a:rPr>
              <a:t> </a:t>
            </a:r>
            <a:r>
              <a:rPr lang="en-US" altLang="zh-TW" dirty="0">
                <a:hlinkClick r:id="rId2"/>
              </a:rPr>
              <a:t>https://</a:t>
            </a:r>
            <a:r>
              <a:rPr lang="en-US" altLang="zh-TW" dirty="0" smtClean="0">
                <a:hlinkClick r:id="rId2"/>
              </a:rPr>
              <a:t>tw.portal-pokemon.com/play/pokedex</a:t>
            </a:r>
            <a:endParaRPr lang="en-US" altLang="zh-TW" dirty="0" smtClean="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73</a:t>
            </a:fld>
            <a:endParaRPr lang="zh-TW" altLang="en-US"/>
          </a:p>
        </p:txBody>
      </p:sp>
      <p:pic>
        <p:nvPicPr>
          <p:cNvPr id="5" name="圖片 4"/>
          <p:cNvPicPr>
            <a:picLocks noChangeAspect="1"/>
          </p:cNvPicPr>
          <p:nvPr/>
        </p:nvPicPr>
        <p:blipFill>
          <a:blip r:embed="rId3"/>
          <a:stretch>
            <a:fillRect/>
          </a:stretch>
        </p:blipFill>
        <p:spPr>
          <a:xfrm>
            <a:off x="838200" y="2330143"/>
            <a:ext cx="8490527" cy="4391332"/>
          </a:xfrm>
          <a:prstGeom prst="rect">
            <a:avLst/>
          </a:prstGeom>
        </p:spPr>
      </p:pic>
    </p:spTree>
    <p:extLst>
      <p:ext uri="{BB962C8B-B14F-4D97-AF65-F5344CB8AC3E}">
        <p14:creationId xmlns:p14="http://schemas.microsoft.com/office/powerpoint/2010/main" val="5423196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Crawling </a:t>
            </a:r>
            <a:r>
              <a:rPr lang="en-US" altLang="zh-TW" b="1" dirty="0" err="1">
                <a:latin typeface="微軟正黑體" panose="020B0604030504040204" pitchFamily="34" charset="-120"/>
                <a:ea typeface="微軟正黑體" panose="020B0604030504040204" pitchFamily="34" charset="-120"/>
              </a:rPr>
              <a:t>Pokemon</a:t>
            </a:r>
            <a:r>
              <a:rPr lang="zh-TW" altLang="en-US" b="1" dirty="0">
                <a:latin typeface="微軟正黑體" panose="020B0604030504040204" pitchFamily="34" charset="-120"/>
                <a:ea typeface="微軟正黑體" panose="020B0604030504040204" pitchFamily="34" charset="-120"/>
              </a:rPr>
              <a:t>圖鑑</a:t>
            </a:r>
            <a:endParaRPr lang="zh-TW" altLang="en-US" dirty="0"/>
          </a:p>
        </p:txBody>
      </p:sp>
      <p:sp>
        <p:nvSpPr>
          <p:cNvPr id="3" name="內容版面配置區 2"/>
          <p:cNvSpPr>
            <a:spLocks noGrp="1"/>
          </p:cNvSpPr>
          <p:nvPr>
            <p:ph idx="1"/>
          </p:nvPr>
        </p:nvSpPr>
        <p:spPr/>
        <p:txBody>
          <a:bodyPr/>
          <a:lstStyle/>
          <a:p>
            <a:pPr marL="0" indent="0">
              <a:buNone/>
            </a:pPr>
            <a:r>
              <a:rPr lang="zh-TW" altLang="en-US" b="1" dirty="0" smtClean="0">
                <a:ea typeface="Arial Unicode MS"/>
              </a:rPr>
              <a:t>點進妙</a:t>
            </a:r>
            <a:r>
              <a:rPr lang="zh-TW" altLang="en-US" b="1" dirty="0">
                <a:ea typeface="Arial Unicode MS"/>
              </a:rPr>
              <a:t>蛙</a:t>
            </a:r>
            <a:r>
              <a:rPr lang="zh-TW" altLang="en-US" b="1" dirty="0" smtClean="0">
                <a:ea typeface="Arial Unicode MS"/>
              </a:rPr>
              <a:t>種子</a:t>
            </a:r>
            <a:endParaRPr lang="en-US" altLang="zh-TW" b="1" dirty="0" smtClean="0">
              <a:ea typeface="Arial Unicode MS"/>
            </a:endParaRPr>
          </a:p>
          <a:p>
            <a:pPr marL="0" indent="0">
              <a:buNone/>
            </a:pPr>
            <a:endParaRPr lang="zh-TW" altLang="en-US" b="1" dirty="0">
              <a:ea typeface="Arial Unicode MS"/>
            </a:endParaRPr>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74</a:t>
            </a:fld>
            <a:endParaRPr lang="zh-TW" altLang="en-US"/>
          </a:p>
        </p:txBody>
      </p:sp>
      <p:pic>
        <p:nvPicPr>
          <p:cNvPr id="5" name="圖片 4"/>
          <p:cNvPicPr>
            <a:picLocks noChangeAspect="1"/>
          </p:cNvPicPr>
          <p:nvPr/>
        </p:nvPicPr>
        <p:blipFill>
          <a:blip r:embed="rId2"/>
          <a:stretch>
            <a:fillRect/>
          </a:stretch>
        </p:blipFill>
        <p:spPr>
          <a:xfrm>
            <a:off x="838200" y="2412732"/>
            <a:ext cx="8252359" cy="4126180"/>
          </a:xfrm>
          <a:prstGeom prst="rect">
            <a:avLst/>
          </a:prstGeom>
        </p:spPr>
      </p:pic>
      <p:sp>
        <p:nvSpPr>
          <p:cNvPr id="6" name="矩形 5"/>
          <p:cNvSpPr/>
          <p:nvPr/>
        </p:nvSpPr>
        <p:spPr>
          <a:xfrm>
            <a:off x="1080654" y="2346037"/>
            <a:ext cx="2586181" cy="29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76200">
                <a:solidFill>
                  <a:schemeClr val="tx1"/>
                </a:solidFill>
              </a:ln>
            </a:endParaRPr>
          </a:p>
        </p:txBody>
      </p:sp>
      <p:sp>
        <p:nvSpPr>
          <p:cNvPr id="7" name="矩形 6"/>
          <p:cNvSpPr/>
          <p:nvPr/>
        </p:nvSpPr>
        <p:spPr>
          <a:xfrm>
            <a:off x="5615709" y="1479262"/>
            <a:ext cx="2309091" cy="798533"/>
          </a:xfrm>
          <a:prstGeom prst="rect">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r>
              <a:rPr lang="zh-TW" altLang="en-US" b="1" dirty="0" smtClean="0">
                <a:solidFill>
                  <a:schemeClr val="tx1"/>
                </a:solidFill>
                <a:latin typeface="Dosis"/>
              </a:rPr>
              <a:t>可看出</a:t>
            </a:r>
            <a:r>
              <a:rPr lang="en-US" altLang="zh-TW" b="1" dirty="0" err="1" smtClean="0">
                <a:solidFill>
                  <a:schemeClr val="tx1"/>
                </a:solidFill>
                <a:latin typeface="Dosis"/>
              </a:rPr>
              <a:t>url</a:t>
            </a:r>
            <a:r>
              <a:rPr lang="zh-TW" altLang="en-US" b="1" dirty="0" smtClean="0">
                <a:solidFill>
                  <a:schemeClr val="tx1"/>
                </a:solidFill>
                <a:latin typeface="Dosis"/>
              </a:rPr>
              <a:t>的規則</a:t>
            </a:r>
            <a:r>
              <a:rPr lang="en-US" altLang="zh-TW" b="1" dirty="0" smtClean="0">
                <a:solidFill>
                  <a:schemeClr val="tx1"/>
                </a:solidFill>
                <a:latin typeface="Dosis"/>
              </a:rPr>
              <a:t>:</a:t>
            </a:r>
          </a:p>
          <a:p>
            <a:r>
              <a:rPr lang="zh-TW" altLang="en-US" b="1" dirty="0" smtClean="0">
                <a:solidFill>
                  <a:schemeClr val="tx1"/>
                </a:solidFill>
                <a:latin typeface="Dosis"/>
              </a:rPr>
              <a:t>前面一樣更改後面</a:t>
            </a:r>
            <a:r>
              <a:rPr lang="en-US" altLang="zh-TW" b="1" dirty="0" smtClean="0">
                <a:solidFill>
                  <a:schemeClr val="tx1"/>
                </a:solidFill>
                <a:latin typeface="Dosis"/>
              </a:rPr>
              <a:t>ID</a:t>
            </a:r>
            <a:endParaRPr lang="zh-TW" altLang="en-US" b="1" dirty="0">
              <a:solidFill>
                <a:schemeClr val="tx1"/>
              </a:solidFill>
              <a:latin typeface="Dosis"/>
            </a:endParaRPr>
          </a:p>
        </p:txBody>
      </p:sp>
      <p:cxnSp>
        <p:nvCxnSpPr>
          <p:cNvPr id="9" name="直線單箭頭接點 8"/>
          <p:cNvCxnSpPr/>
          <p:nvPr/>
        </p:nvCxnSpPr>
        <p:spPr>
          <a:xfrm flipH="1">
            <a:off x="3537526" y="1851150"/>
            <a:ext cx="1948874" cy="3992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75351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91234"/>
            <a:ext cx="10515600" cy="1325563"/>
          </a:xfrm>
        </p:spPr>
        <p:txBody>
          <a:bodyPr/>
          <a:lstStyle/>
          <a:p>
            <a:r>
              <a:rPr lang="en-US" altLang="zh-TW" dirty="0">
                <a:latin typeface="微軟正黑體" panose="020B0604030504040204" pitchFamily="34" charset="-120"/>
                <a:ea typeface="微軟正黑體" panose="020B0604030504040204" pitchFamily="34" charset="-120"/>
              </a:rPr>
              <a:t>Crawling </a:t>
            </a:r>
            <a:r>
              <a:rPr lang="en-US" altLang="zh-TW" b="1" dirty="0" err="1">
                <a:latin typeface="微軟正黑體" panose="020B0604030504040204" pitchFamily="34" charset="-120"/>
                <a:ea typeface="微軟正黑體" panose="020B0604030504040204" pitchFamily="34" charset="-120"/>
              </a:rPr>
              <a:t>Pokemon</a:t>
            </a:r>
            <a:r>
              <a:rPr lang="zh-TW" altLang="en-US" b="1" dirty="0">
                <a:latin typeface="微軟正黑體" panose="020B0604030504040204" pitchFamily="34" charset="-120"/>
                <a:ea typeface="微軟正黑體" panose="020B0604030504040204" pitchFamily="34" charset="-120"/>
              </a:rPr>
              <a:t>圖鑑</a:t>
            </a:r>
            <a:endParaRPr lang="zh-TW" altLang="en-US"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75</a:t>
            </a:fld>
            <a:endParaRPr lang="zh-TW" altLang="en-US"/>
          </a:p>
        </p:txBody>
      </p:sp>
      <p:sp>
        <p:nvSpPr>
          <p:cNvPr id="6" name="內容版面配置區 5"/>
          <p:cNvSpPr>
            <a:spLocks noGrp="1"/>
          </p:cNvSpPr>
          <p:nvPr>
            <p:ph idx="1"/>
          </p:nvPr>
        </p:nvSpPr>
        <p:spPr/>
        <p:txBody>
          <a:bodyPr/>
          <a:lstStyle/>
          <a:p>
            <a:pPr marL="0" indent="0">
              <a:buNone/>
            </a:pPr>
            <a:r>
              <a:rPr lang="zh-TW" altLang="en-US" b="1" dirty="0" smtClean="0">
                <a:ea typeface="Arial Unicode MS"/>
              </a:rPr>
              <a:t>目標 </a:t>
            </a:r>
            <a:r>
              <a:rPr lang="en-US" altLang="zh-TW" b="1" dirty="0" smtClean="0">
                <a:ea typeface="Arial Unicode MS"/>
              </a:rPr>
              <a:t>:</a:t>
            </a:r>
            <a:r>
              <a:rPr lang="zh-TW" altLang="en-US" b="1" dirty="0" smtClean="0">
                <a:ea typeface="Arial Unicode MS"/>
              </a:rPr>
              <a:t> 找出所有龍屬寶可夢</a:t>
            </a:r>
            <a:r>
              <a:rPr lang="zh-TW" altLang="en-US" b="1" dirty="0" smtClean="0">
                <a:ea typeface="Arial Unicode MS"/>
              </a:rPr>
              <a:t>的資訊</a:t>
            </a:r>
            <a:endParaRPr lang="zh-TW" altLang="en-US" dirty="0"/>
          </a:p>
        </p:txBody>
      </p:sp>
      <p:pic>
        <p:nvPicPr>
          <p:cNvPr id="7" name="圖片 6"/>
          <p:cNvPicPr>
            <a:picLocks noChangeAspect="1"/>
          </p:cNvPicPr>
          <p:nvPr/>
        </p:nvPicPr>
        <p:blipFill>
          <a:blip r:embed="rId2"/>
          <a:stretch>
            <a:fillRect/>
          </a:stretch>
        </p:blipFill>
        <p:spPr>
          <a:xfrm>
            <a:off x="838200" y="2709748"/>
            <a:ext cx="7458777" cy="3676043"/>
          </a:xfrm>
          <a:prstGeom prst="rect">
            <a:avLst/>
          </a:prstGeom>
        </p:spPr>
      </p:pic>
    </p:spTree>
    <p:extLst>
      <p:ext uri="{BB962C8B-B14F-4D97-AF65-F5344CB8AC3E}">
        <p14:creationId xmlns:p14="http://schemas.microsoft.com/office/powerpoint/2010/main" val="41951002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Crawling </a:t>
            </a:r>
            <a:r>
              <a:rPr lang="en-US" altLang="zh-TW" b="1" dirty="0" err="1">
                <a:latin typeface="微軟正黑體" panose="020B0604030504040204" pitchFamily="34" charset="-120"/>
                <a:ea typeface="微軟正黑體" panose="020B0604030504040204" pitchFamily="34" charset="-120"/>
              </a:rPr>
              <a:t>Pokemon</a:t>
            </a:r>
            <a:r>
              <a:rPr lang="zh-TW" altLang="en-US" b="1" dirty="0">
                <a:latin typeface="微軟正黑體" panose="020B0604030504040204" pitchFamily="34" charset="-120"/>
                <a:ea typeface="微軟正黑體" panose="020B0604030504040204" pitchFamily="34" charset="-120"/>
              </a:rPr>
              <a:t>圖鑑</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838200" y="1690688"/>
            <a:ext cx="6444632" cy="4351338"/>
          </a:xfrm>
          <a:prstGeom prst="rect">
            <a:avLst/>
          </a:prstGeom>
        </p:spPr>
      </p:pic>
      <p:sp>
        <p:nvSpPr>
          <p:cNvPr id="4" name="投影片編號版面配置區 3"/>
          <p:cNvSpPr>
            <a:spLocks noGrp="1"/>
          </p:cNvSpPr>
          <p:nvPr>
            <p:ph type="sldNum" sz="quarter" idx="12"/>
          </p:nvPr>
        </p:nvSpPr>
        <p:spPr/>
        <p:txBody>
          <a:bodyPr/>
          <a:lstStyle/>
          <a:p>
            <a:fld id="{5DC68570-3B06-46CF-99E6-EFB19A23E909}" type="slidenum">
              <a:rPr lang="zh-TW" altLang="en-US" smtClean="0"/>
              <a:t>76</a:t>
            </a:fld>
            <a:endParaRPr lang="zh-TW" altLang="en-US"/>
          </a:p>
        </p:txBody>
      </p:sp>
      <p:sp>
        <p:nvSpPr>
          <p:cNvPr id="6" name="矩形 5"/>
          <p:cNvSpPr/>
          <p:nvPr/>
        </p:nvSpPr>
        <p:spPr>
          <a:xfrm>
            <a:off x="1348508" y="1626033"/>
            <a:ext cx="2503055" cy="276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7610661" y="1302761"/>
            <a:ext cx="1387805" cy="7758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err="1" smtClean="0">
                <a:solidFill>
                  <a:schemeClr val="tx1"/>
                </a:solidFill>
                <a:latin typeface="Dosis"/>
              </a:rPr>
              <a:t>url</a:t>
            </a:r>
            <a:r>
              <a:rPr lang="zh-TW" altLang="en-US" b="1" dirty="0" smtClean="0">
                <a:solidFill>
                  <a:schemeClr val="tx1"/>
                </a:solidFill>
                <a:latin typeface="Dosis"/>
              </a:rPr>
              <a:t>沒變</a:t>
            </a:r>
            <a:r>
              <a:rPr lang="en-US" altLang="zh-TW" b="1" dirty="0" smtClean="0">
                <a:solidFill>
                  <a:schemeClr val="tx1"/>
                </a:solidFill>
                <a:latin typeface="Dosis"/>
              </a:rPr>
              <a:t>???</a:t>
            </a:r>
            <a:r>
              <a:rPr lang="zh-TW" altLang="en-US" b="1" dirty="0" smtClean="0">
                <a:solidFill>
                  <a:schemeClr val="tx1"/>
                </a:solidFill>
                <a:latin typeface="Dosis"/>
              </a:rPr>
              <a:t>怎麼辦</a:t>
            </a:r>
            <a:r>
              <a:rPr lang="en-US" altLang="zh-TW" b="1" dirty="0" smtClean="0">
                <a:solidFill>
                  <a:schemeClr val="tx1"/>
                </a:solidFill>
                <a:latin typeface="Dosis"/>
              </a:rPr>
              <a:t>???</a:t>
            </a:r>
            <a:endParaRPr lang="zh-TW" altLang="en-US" b="1" dirty="0">
              <a:solidFill>
                <a:schemeClr val="tx1"/>
              </a:solidFill>
              <a:latin typeface="Dosis"/>
            </a:endParaRPr>
          </a:p>
        </p:txBody>
      </p:sp>
      <p:cxnSp>
        <p:nvCxnSpPr>
          <p:cNvPr id="9" name="直線單箭頭接點 8"/>
          <p:cNvCxnSpPr/>
          <p:nvPr/>
        </p:nvCxnSpPr>
        <p:spPr>
          <a:xfrm flipH="1">
            <a:off x="3962400" y="1626033"/>
            <a:ext cx="3482109" cy="1383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24787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Crawling </a:t>
            </a:r>
            <a:r>
              <a:rPr lang="en-US" altLang="zh-TW" b="1" dirty="0" err="1">
                <a:latin typeface="微軟正黑體" panose="020B0604030504040204" pitchFamily="34" charset="-120"/>
                <a:ea typeface="微軟正黑體" panose="020B0604030504040204" pitchFamily="34" charset="-120"/>
              </a:rPr>
              <a:t>Pokemon</a:t>
            </a:r>
            <a:r>
              <a:rPr lang="zh-TW" altLang="en-US" b="1" dirty="0">
                <a:latin typeface="微軟正黑體" panose="020B0604030504040204" pitchFamily="34" charset="-120"/>
                <a:ea typeface="微軟正黑體" panose="020B0604030504040204" pitchFamily="34" charset="-120"/>
              </a:rPr>
              <a:t>圖鑑</a:t>
            </a:r>
            <a:endParaRPr lang="zh-TW" altLang="en-US" dirty="0"/>
          </a:p>
        </p:txBody>
      </p:sp>
      <p:sp>
        <p:nvSpPr>
          <p:cNvPr id="3" name="內容版面配置區 2"/>
          <p:cNvSpPr>
            <a:spLocks noGrp="1"/>
          </p:cNvSpPr>
          <p:nvPr>
            <p:ph idx="1"/>
          </p:nvPr>
        </p:nvSpPr>
        <p:spPr/>
        <p:txBody>
          <a:bodyPr/>
          <a:lstStyle/>
          <a:p>
            <a:pPr marL="0" indent="0">
              <a:buNone/>
            </a:pPr>
            <a:r>
              <a:rPr lang="zh-TW" altLang="en-US" b="1" dirty="0" smtClean="0">
                <a:ea typeface="Arial Unicode MS"/>
              </a:rPr>
              <a:t>回到搜索前的狀態，這次按</a:t>
            </a:r>
            <a:r>
              <a:rPr lang="en-US" altLang="zh-TW" b="1" dirty="0" smtClean="0">
                <a:ea typeface="Arial Unicode MS"/>
              </a:rPr>
              <a:t>F12</a:t>
            </a:r>
            <a:r>
              <a:rPr lang="zh-TW" altLang="en-US" b="1" dirty="0" smtClean="0">
                <a:ea typeface="Arial Unicode MS"/>
              </a:rPr>
              <a:t>點選</a:t>
            </a:r>
            <a:r>
              <a:rPr lang="en-US" altLang="zh-TW" b="1" dirty="0" smtClean="0">
                <a:ea typeface="Arial Unicode MS"/>
              </a:rPr>
              <a:t>network</a:t>
            </a:r>
            <a:r>
              <a:rPr lang="zh-TW" altLang="en-US" b="1" dirty="0" smtClean="0">
                <a:ea typeface="Arial Unicode MS"/>
              </a:rPr>
              <a:t>再次按下搜索看有什麼變化</a:t>
            </a:r>
            <a:endParaRPr lang="en-US" altLang="zh-TW" b="1" dirty="0" smtClean="0">
              <a:ea typeface="Arial Unicode MS"/>
            </a:endParaRPr>
          </a:p>
          <a:p>
            <a:pPr marL="0" indent="0">
              <a:buNone/>
            </a:pPr>
            <a:endParaRPr lang="en-US" altLang="zh-TW" b="1" dirty="0" smtClean="0">
              <a:ea typeface="Arial Unicode MS"/>
            </a:endParaRPr>
          </a:p>
          <a:p>
            <a:pPr marL="0" indent="0">
              <a:buNone/>
            </a:pPr>
            <a:endParaRPr lang="en-US" altLang="zh-TW" b="1" dirty="0">
              <a:ea typeface="Arial Unicode MS"/>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77</a:t>
            </a:fld>
            <a:endParaRPr lang="zh-TW" altLang="en-US"/>
          </a:p>
        </p:txBody>
      </p:sp>
      <p:pic>
        <p:nvPicPr>
          <p:cNvPr id="5" name="圖片 4"/>
          <p:cNvPicPr>
            <a:picLocks noChangeAspect="1"/>
          </p:cNvPicPr>
          <p:nvPr/>
        </p:nvPicPr>
        <p:blipFill>
          <a:blip r:embed="rId2"/>
          <a:stretch>
            <a:fillRect/>
          </a:stretch>
        </p:blipFill>
        <p:spPr>
          <a:xfrm>
            <a:off x="838200" y="2723870"/>
            <a:ext cx="7658910" cy="3831783"/>
          </a:xfrm>
          <a:prstGeom prst="rect">
            <a:avLst/>
          </a:prstGeom>
        </p:spPr>
      </p:pic>
      <p:sp>
        <p:nvSpPr>
          <p:cNvPr id="6" name="矩形 5"/>
          <p:cNvSpPr/>
          <p:nvPr/>
        </p:nvSpPr>
        <p:spPr>
          <a:xfrm>
            <a:off x="5800437" y="4322618"/>
            <a:ext cx="858982" cy="2432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996218" y="4959928"/>
            <a:ext cx="2687782" cy="6465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schemeClr val="tx1"/>
                </a:solidFill>
                <a:latin typeface="Dosis"/>
              </a:rPr>
              <a:t>XHR</a:t>
            </a:r>
            <a:r>
              <a:rPr lang="zh-TW" altLang="en-US" b="1" dirty="0" smtClean="0">
                <a:solidFill>
                  <a:schemeClr val="tx1"/>
                </a:solidFill>
                <a:latin typeface="Dosis"/>
              </a:rPr>
              <a:t>那欄出現了一個網址</a:t>
            </a:r>
            <a:endParaRPr lang="zh-TW" altLang="en-US" b="1" dirty="0">
              <a:solidFill>
                <a:schemeClr val="tx1"/>
              </a:solidFill>
              <a:latin typeface="Dosis"/>
            </a:endParaRPr>
          </a:p>
        </p:txBody>
      </p:sp>
      <p:cxnSp>
        <p:nvCxnSpPr>
          <p:cNvPr id="10" name="直線單箭頭接點 9"/>
          <p:cNvCxnSpPr/>
          <p:nvPr/>
        </p:nvCxnSpPr>
        <p:spPr>
          <a:xfrm flipH="1" flipV="1">
            <a:off x="6751782" y="4565871"/>
            <a:ext cx="2105891" cy="7173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36872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Crawling </a:t>
            </a:r>
            <a:r>
              <a:rPr lang="en-US" altLang="zh-TW" b="1" dirty="0" err="1">
                <a:latin typeface="微軟正黑體" panose="020B0604030504040204" pitchFamily="34" charset="-120"/>
                <a:ea typeface="微軟正黑體" panose="020B0604030504040204" pitchFamily="34" charset="-120"/>
              </a:rPr>
              <a:t>Pokemon</a:t>
            </a:r>
            <a:r>
              <a:rPr lang="zh-TW" altLang="en-US" b="1" dirty="0">
                <a:latin typeface="微軟正黑體" panose="020B0604030504040204" pitchFamily="34" charset="-120"/>
                <a:ea typeface="微軟正黑體" panose="020B0604030504040204" pitchFamily="34" charset="-120"/>
              </a:rPr>
              <a:t>圖鑑</a:t>
            </a:r>
            <a:endParaRPr lang="zh-TW" altLang="en-US" dirty="0"/>
          </a:p>
        </p:txBody>
      </p:sp>
      <p:sp>
        <p:nvSpPr>
          <p:cNvPr id="3" name="內容版面配置區 2"/>
          <p:cNvSpPr>
            <a:spLocks noGrp="1"/>
          </p:cNvSpPr>
          <p:nvPr>
            <p:ph idx="1"/>
          </p:nvPr>
        </p:nvSpPr>
        <p:spPr/>
        <p:txBody>
          <a:bodyPr/>
          <a:lstStyle/>
          <a:p>
            <a:pPr marL="0" indent="0">
              <a:buNone/>
            </a:pPr>
            <a:r>
              <a:rPr lang="zh-TW" altLang="en-US" b="1" dirty="0" smtClean="0">
                <a:ea typeface="Arial Unicode MS"/>
              </a:rPr>
              <a:t>點入該網址</a:t>
            </a:r>
            <a:endParaRPr lang="en-US" altLang="zh-TW" b="1" dirty="0" smtClean="0">
              <a:ea typeface="Arial Unicode MS"/>
            </a:endParaRPr>
          </a:p>
          <a:p>
            <a:pPr marL="0" indent="0">
              <a:buNone/>
            </a:pPr>
            <a:endParaRPr lang="en-US" altLang="zh-TW" b="1" dirty="0">
              <a:ea typeface="Arial Unicode MS"/>
            </a:endParaRPr>
          </a:p>
          <a:p>
            <a:pPr marL="0" indent="0">
              <a:buNone/>
            </a:pPr>
            <a:endParaRPr lang="en-US" altLang="zh-TW" b="1" dirty="0" smtClean="0">
              <a:ea typeface="Arial Unicode MS"/>
            </a:endParaRPr>
          </a:p>
          <a:p>
            <a:pPr marL="0" indent="0">
              <a:buNone/>
            </a:pPr>
            <a:endParaRPr lang="en-US" altLang="zh-TW" b="1" dirty="0">
              <a:ea typeface="Arial Unicode MS"/>
            </a:endParaRPr>
          </a:p>
          <a:p>
            <a:pPr marL="0" indent="0">
              <a:buNone/>
            </a:pPr>
            <a:endParaRPr lang="en-US" altLang="zh-TW" b="1" dirty="0" smtClean="0">
              <a:ea typeface="Arial Unicode MS"/>
            </a:endParaRPr>
          </a:p>
          <a:p>
            <a:pPr marL="0" indent="0">
              <a:buNone/>
            </a:pPr>
            <a:endParaRPr lang="en-US" altLang="zh-TW" b="1" dirty="0">
              <a:ea typeface="Arial Unicode MS"/>
            </a:endParaRPr>
          </a:p>
          <a:p>
            <a:pPr marL="0" indent="0">
              <a:buNone/>
            </a:pPr>
            <a:r>
              <a:rPr lang="zh-TW" altLang="en-US" b="1" dirty="0" smtClean="0">
                <a:ea typeface="Arial Unicode MS"/>
              </a:rPr>
              <a:t>裡面有</a:t>
            </a:r>
            <a:r>
              <a:rPr lang="en-US" altLang="zh-TW" b="1" dirty="0" smtClean="0">
                <a:ea typeface="Arial Unicode MS"/>
              </a:rPr>
              <a:t>ID</a:t>
            </a:r>
            <a:r>
              <a:rPr lang="zh-TW" altLang="en-US" b="1" dirty="0" smtClean="0">
                <a:ea typeface="Arial Unicode MS"/>
              </a:rPr>
              <a:t>和身長體重的資</a:t>
            </a:r>
            <a:r>
              <a:rPr lang="zh-TW" altLang="en-US" b="1" dirty="0">
                <a:ea typeface="Arial Unicode MS"/>
              </a:rPr>
              <a:t>料</a:t>
            </a:r>
            <a:r>
              <a:rPr lang="zh-TW" altLang="en-US" b="1" dirty="0" smtClean="0">
                <a:ea typeface="Arial Unicode MS"/>
              </a:rPr>
              <a:t>，甚至還是</a:t>
            </a:r>
            <a:r>
              <a:rPr lang="en-US" altLang="zh-TW" b="1" dirty="0" smtClean="0">
                <a:ea typeface="Arial Unicode MS"/>
              </a:rPr>
              <a:t>JSON</a:t>
            </a:r>
            <a:r>
              <a:rPr lang="zh-TW" altLang="en-US" b="1" dirty="0" smtClean="0">
                <a:ea typeface="Arial Unicode MS"/>
              </a:rPr>
              <a:t>格式</a:t>
            </a:r>
            <a:r>
              <a:rPr lang="en-US" altLang="zh-TW" b="1" dirty="0" smtClean="0">
                <a:ea typeface="Arial Unicode MS"/>
              </a:rPr>
              <a:t>!</a:t>
            </a:r>
          </a:p>
          <a:p>
            <a:pPr marL="0" indent="0">
              <a:buNone/>
            </a:pPr>
            <a:r>
              <a:rPr lang="en-US" altLang="zh-TW" b="1" dirty="0" smtClean="0">
                <a:ea typeface="Arial Unicode MS"/>
                <a:hlinkClick r:id="rId2"/>
              </a:rPr>
              <a:t>XHR</a:t>
            </a:r>
            <a:r>
              <a:rPr lang="zh-TW" altLang="en-US" b="1" dirty="0" smtClean="0">
                <a:ea typeface="Arial Unicode MS"/>
                <a:hlinkClick r:id="rId2"/>
              </a:rPr>
              <a:t>是什麼</a:t>
            </a:r>
            <a:endParaRPr lang="en-US" altLang="zh-TW" b="1" dirty="0" smtClean="0">
              <a:ea typeface="Arial Unicode MS"/>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5DC68570-3B06-46CF-99E6-EFB19A23E909}" type="slidenum">
              <a:rPr lang="zh-TW" altLang="en-US" smtClean="0"/>
              <a:t>78</a:t>
            </a:fld>
            <a:endParaRPr lang="zh-TW" altLang="en-US"/>
          </a:p>
        </p:txBody>
      </p:sp>
      <p:pic>
        <p:nvPicPr>
          <p:cNvPr id="5" name="圖片 4"/>
          <p:cNvPicPr>
            <a:picLocks noChangeAspect="1"/>
          </p:cNvPicPr>
          <p:nvPr/>
        </p:nvPicPr>
        <p:blipFill>
          <a:blip r:embed="rId3"/>
          <a:stretch>
            <a:fillRect/>
          </a:stretch>
        </p:blipFill>
        <p:spPr>
          <a:xfrm>
            <a:off x="838200" y="2342998"/>
            <a:ext cx="8749145" cy="2535105"/>
          </a:xfrm>
          <a:prstGeom prst="rect">
            <a:avLst/>
          </a:prstGeom>
        </p:spPr>
      </p:pic>
    </p:spTree>
    <p:extLst>
      <p:ext uri="{BB962C8B-B14F-4D97-AF65-F5344CB8AC3E}">
        <p14:creationId xmlns:p14="http://schemas.microsoft.com/office/powerpoint/2010/main" val="2934799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3" name="標題 2"/>
          <p:cNvSpPr>
            <a:spLocks noGrp="1"/>
          </p:cNvSpPr>
          <p:nvPr>
            <p:ph type="title"/>
          </p:nvPr>
        </p:nvSpPr>
        <p:spPr/>
        <p:txBody>
          <a:bodyPr/>
          <a:lstStyle/>
          <a:p>
            <a:endParaRPr kumimoji="1" lang="zh-TW" altLang="en-US"/>
          </a:p>
        </p:txBody>
      </p:sp>
      <p:sp>
        <p:nvSpPr>
          <p:cNvPr id="2" name="投影片編號版面配置區 1"/>
          <p:cNvSpPr>
            <a:spLocks noGrp="1"/>
          </p:cNvSpPr>
          <p:nvPr>
            <p:ph type="sldNum" sz="quarter" idx="12"/>
          </p:nvPr>
        </p:nvSpPr>
        <p:spPr/>
        <p:txBody>
          <a:bodyPr/>
          <a:lstStyle/>
          <a:p>
            <a:fld id="{5DC68570-3B06-46CF-99E6-EFB19A23E909}" type="slidenum">
              <a:rPr lang="zh-TW" altLang="en-US" smtClean="0"/>
              <a:t>8</a:t>
            </a:fld>
            <a:endParaRPr lang="zh-TW" altLang="en-US"/>
          </a:p>
        </p:txBody>
      </p:sp>
      <p:pic>
        <p:nvPicPr>
          <p:cNvPr id="4" name="圖片 3"/>
          <p:cNvPicPr>
            <a:picLocks noChangeAspect="1"/>
          </p:cNvPicPr>
          <p:nvPr/>
        </p:nvPicPr>
        <p:blipFill>
          <a:blip r:embed="rId3"/>
          <a:stretch>
            <a:fillRect/>
          </a:stretch>
        </p:blipFill>
        <p:spPr>
          <a:xfrm>
            <a:off x="313936" y="146998"/>
            <a:ext cx="9166949" cy="6192308"/>
          </a:xfrm>
          <a:prstGeom prst="rect">
            <a:avLst/>
          </a:prstGeom>
        </p:spPr>
      </p:pic>
      <p:pic>
        <p:nvPicPr>
          <p:cNvPr id="5" name="圖片 4"/>
          <p:cNvPicPr>
            <a:picLocks noChangeAspect="1"/>
          </p:cNvPicPr>
          <p:nvPr/>
        </p:nvPicPr>
        <p:blipFill>
          <a:blip r:embed="rId4"/>
          <a:stretch>
            <a:fillRect/>
          </a:stretch>
        </p:blipFill>
        <p:spPr>
          <a:xfrm>
            <a:off x="1732548" y="2120736"/>
            <a:ext cx="10218821" cy="2725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9297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prstGeom prst="rect">
            <a:avLst/>
          </a:prstGeom>
        </p:spPr>
        <p:txBody>
          <a:bodyPr lIns="121897" tIns="121897" rIns="121897" bIns="121897" anchor="b" anchorCtr="0">
            <a:noAutofit/>
          </a:bodyPr>
          <a:lstStyle/>
          <a:p>
            <a:pPr lvl="0"/>
            <a:r>
              <a:rPr lang="en-US" altLang="zh-TW" sz="4800" dirty="0" smtClean="0"/>
              <a:t>Facebook API</a:t>
            </a:r>
            <a:endParaRPr lang="en" sz="4800" dirty="0"/>
          </a:p>
        </p:txBody>
      </p:sp>
      <p:sp>
        <p:nvSpPr>
          <p:cNvPr id="3" name="投影片編號版面配置區 2"/>
          <p:cNvSpPr>
            <a:spLocks noGrp="1"/>
          </p:cNvSpPr>
          <p:nvPr>
            <p:ph type="sldNum" sz="quarter" idx="12"/>
          </p:nvPr>
        </p:nvSpPr>
        <p:spPr/>
        <p:txBody>
          <a:bodyPr/>
          <a:lstStyle/>
          <a:p>
            <a:fld id="{5DC68570-3B06-46CF-99E6-EFB19A23E909}" type="slidenum">
              <a:rPr lang="zh-TW" altLang="en-US" smtClean="0"/>
              <a:t>9</a:t>
            </a:fld>
            <a:endParaRPr lang="zh-TW" altLang="en-US"/>
          </a:p>
        </p:txBody>
      </p:sp>
      <p:pic>
        <p:nvPicPr>
          <p:cNvPr id="4" name="圖片 3"/>
          <p:cNvPicPr>
            <a:picLocks noChangeAspect="1"/>
          </p:cNvPicPr>
          <p:nvPr/>
        </p:nvPicPr>
        <p:blipFill>
          <a:blip r:embed="rId3"/>
          <a:stretch>
            <a:fillRect/>
          </a:stretch>
        </p:blipFill>
        <p:spPr>
          <a:xfrm>
            <a:off x="449179" y="1666752"/>
            <a:ext cx="11582513" cy="3764595"/>
          </a:xfrm>
          <a:prstGeom prst="rect">
            <a:avLst/>
          </a:prstGeom>
        </p:spPr>
      </p:pic>
      <p:sp>
        <p:nvSpPr>
          <p:cNvPr id="5" name="圓角矩形 4"/>
          <p:cNvSpPr/>
          <p:nvPr/>
        </p:nvSpPr>
        <p:spPr>
          <a:xfrm>
            <a:off x="2196624" y="3092115"/>
            <a:ext cx="7842403" cy="144379"/>
          </a:xfrm>
          <a:prstGeom prst="roundRect">
            <a:avLst/>
          </a:prstGeom>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endParaRPr kumimoji="1" lang="zh-TW" altLang="en-US"/>
          </a:p>
        </p:txBody>
      </p:sp>
      <p:sp>
        <p:nvSpPr>
          <p:cNvPr id="7" name="文字方塊 6"/>
          <p:cNvSpPr txBox="1"/>
          <p:nvPr/>
        </p:nvSpPr>
        <p:spPr>
          <a:xfrm>
            <a:off x="449179" y="6320590"/>
            <a:ext cx="5668647" cy="410369"/>
          </a:xfrm>
          <a:prstGeom prst="rect">
            <a:avLst/>
          </a:prstGeom>
          <a:noFill/>
        </p:spPr>
        <p:txBody>
          <a:bodyPr wrap="none" lIns="121917" tIns="60958" rIns="121917" bIns="60958" rtlCol="0">
            <a:spAutoFit/>
          </a:bodyPr>
          <a:lstStyle/>
          <a:p>
            <a:r>
              <a:rPr kumimoji="1" lang="en-US" altLang="zh-TW" dirty="0">
                <a:solidFill>
                  <a:schemeClr val="tx1"/>
                </a:solidFill>
                <a:latin typeface="Arial Unicode MS" pitchFamily="34" charset="-120"/>
                <a:ea typeface="Arial Unicode MS" pitchFamily="34" charset="-120"/>
                <a:cs typeface="Arial Unicode MS" pitchFamily="34" charset="-120"/>
                <a:hlinkClick r:id="rId4"/>
              </a:rPr>
              <a:t>https://developers.facebook.com/tools-and-support/</a:t>
            </a:r>
            <a:endParaRPr kumimoji="1" lang="zh-TW" altLang="en-US" dirty="0">
              <a:solidFill>
                <a:schemeClr val="tx1"/>
              </a:solidFill>
              <a:latin typeface="Arial Unicode MS" pitchFamily="34" charset="-120"/>
              <a:ea typeface="Arial Unicode MS" pitchFamily="34" charset="-120"/>
              <a:cs typeface="Arial Unicode MS" pitchFamily="34" charset="-120"/>
            </a:endParaRPr>
          </a:p>
        </p:txBody>
      </p:sp>
      <p:sp>
        <p:nvSpPr>
          <p:cNvPr id="8" name="圓角矩形 7"/>
          <p:cNvSpPr/>
          <p:nvPr/>
        </p:nvSpPr>
        <p:spPr>
          <a:xfrm>
            <a:off x="4279423" y="4531514"/>
            <a:ext cx="377243" cy="130343"/>
          </a:xfrm>
          <a:prstGeom prst="roundRect">
            <a:avLst/>
          </a:prstGeom>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endParaRPr kumimoji="1" lang="zh-TW" altLang="en-US"/>
          </a:p>
        </p:txBody>
      </p:sp>
    </p:spTree>
    <p:extLst>
      <p:ext uri="{BB962C8B-B14F-4D97-AF65-F5344CB8AC3E}">
        <p14:creationId xmlns:p14="http://schemas.microsoft.com/office/powerpoint/2010/main" val="25224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16640</TotalTime>
  <Words>2885</Words>
  <Application>Microsoft Office PowerPoint</Application>
  <PresentationFormat>寬螢幕</PresentationFormat>
  <Paragraphs>637</Paragraphs>
  <Slides>78</Slides>
  <Notes>41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78</vt:i4>
      </vt:variant>
    </vt:vector>
  </HeadingPairs>
  <TitlesOfParts>
    <vt:vector size="91" baseType="lpstr">
      <vt:lpstr>Arial Unicode MS</vt:lpstr>
      <vt:lpstr>Calibri Light (標題)</vt:lpstr>
      <vt:lpstr>Dosis</vt:lpstr>
      <vt:lpstr>inherit</vt:lpstr>
      <vt:lpstr>Mangal</vt:lpstr>
      <vt:lpstr>宋体</vt:lpstr>
      <vt:lpstr>微軟正黑體</vt:lpstr>
      <vt:lpstr>新細明體</vt:lpstr>
      <vt:lpstr>Arial</vt:lpstr>
      <vt:lpstr>Arial Black</vt:lpstr>
      <vt:lpstr>Calibri</vt:lpstr>
      <vt:lpstr>Calibri Light</vt:lpstr>
      <vt:lpstr>Office 佈景主題</vt:lpstr>
      <vt:lpstr>Crawling and Crawler</vt:lpstr>
      <vt:lpstr>What is crawler?</vt:lpstr>
      <vt:lpstr>The step of crawling</vt:lpstr>
      <vt:lpstr>The world in crawler’s eyes</vt:lpstr>
      <vt:lpstr>Before crawling</vt:lpstr>
      <vt:lpstr>PTT crawler</vt:lpstr>
      <vt:lpstr>PowerPoint 簡報</vt:lpstr>
      <vt:lpstr>PowerPoint 簡報</vt:lpstr>
      <vt:lpstr>Facebook API</vt:lpstr>
      <vt:lpstr>How to do?</vt:lpstr>
      <vt:lpstr>How to do?</vt:lpstr>
      <vt:lpstr>PowerPoint 簡報</vt:lpstr>
      <vt:lpstr>Requests</vt:lpstr>
      <vt:lpstr>Requests</vt:lpstr>
      <vt:lpstr>Requests</vt:lpstr>
      <vt:lpstr>PowerPoint 簡報</vt:lpstr>
      <vt:lpstr>Scrapy</vt:lpstr>
      <vt:lpstr>Scrapy</vt:lpstr>
      <vt:lpstr>Scrapy</vt:lpstr>
      <vt:lpstr>Scrapy</vt:lpstr>
      <vt:lpstr>Regular Expression</vt:lpstr>
      <vt:lpstr>Regular expression</vt:lpstr>
      <vt:lpstr>Regular expression 常用符號</vt:lpstr>
      <vt:lpstr>Regular expression 常用符號</vt:lpstr>
      <vt:lpstr>Python’s re</vt:lpstr>
      <vt:lpstr>密碼驗證</vt:lpstr>
      <vt:lpstr>PowerPoint 簡報</vt:lpstr>
      <vt:lpstr>Regular expression practice</vt:lpstr>
      <vt:lpstr>Regular expression practice</vt:lpstr>
      <vt:lpstr>Online regex tester and debugger</vt:lpstr>
      <vt:lpstr>XPath</vt:lpstr>
      <vt:lpstr>XPath</vt:lpstr>
      <vt:lpstr>XPath</vt:lpstr>
      <vt:lpstr>Xpath example</vt:lpstr>
      <vt:lpstr>Selenium</vt:lpstr>
      <vt:lpstr>Selenium</vt:lpstr>
      <vt:lpstr>Selenium</vt:lpstr>
      <vt:lpstr>Selenium</vt:lpstr>
      <vt:lpstr>Selenium</vt:lpstr>
      <vt:lpstr>BeautifulSoup</vt:lpstr>
      <vt:lpstr>BeautifulSoup</vt:lpstr>
      <vt:lpstr>PowerPoint 簡報</vt:lpstr>
      <vt:lpstr>BeautifulSoup</vt:lpstr>
      <vt:lpstr>BeautifulSoup</vt:lpstr>
      <vt:lpstr>Tag</vt:lpstr>
      <vt:lpstr>Tag</vt:lpstr>
      <vt:lpstr>Tag</vt:lpstr>
      <vt:lpstr>Tag</vt:lpstr>
      <vt:lpstr>NavigableString</vt:lpstr>
      <vt:lpstr>Text</vt:lpstr>
      <vt:lpstr>快速查看網頁元件資訊</vt:lpstr>
      <vt:lpstr>快速查看網頁元件資訊</vt:lpstr>
      <vt:lpstr>快速查看網頁元件資訊</vt:lpstr>
      <vt:lpstr>實戰演練 中古車crawling與分析</vt:lpstr>
      <vt:lpstr>Crawling 中古車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Crawling Pokemon圖鑑</vt:lpstr>
      <vt:lpstr>Crawling Pokemon圖鑑</vt:lpstr>
      <vt:lpstr>Crawling Pokemon圖鑑</vt:lpstr>
      <vt:lpstr>Crawling Pokemon圖鑑</vt:lpstr>
      <vt:lpstr>Crawling Pokemon圖鑑</vt:lpstr>
      <vt:lpstr>Crawling Pokemon圖鑑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胡祥斌</dc:creator>
  <cp:lastModifiedBy>舜仁 鄧</cp:lastModifiedBy>
  <cp:revision>398</cp:revision>
  <dcterms:created xsi:type="dcterms:W3CDTF">2015-09-14T14:16:46Z</dcterms:created>
  <dcterms:modified xsi:type="dcterms:W3CDTF">2020-03-12T18:21:08Z</dcterms:modified>
</cp:coreProperties>
</file>